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7"/>
  </p:notesMasterIdLst>
  <p:sldIdLst>
    <p:sldId id="256" r:id="rId2"/>
    <p:sldId id="276" r:id="rId3"/>
    <p:sldId id="268" r:id="rId4"/>
    <p:sldId id="303" r:id="rId5"/>
    <p:sldId id="267" r:id="rId6"/>
    <p:sldId id="257" r:id="rId7"/>
    <p:sldId id="301" r:id="rId8"/>
    <p:sldId id="262" r:id="rId9"/>
    <p:sldId id="263" r:id="rId10"/>
    <p:sldId id="306" r:id="rId11"/>
    <p:sldId id="308" r:id="rId12"/>
    <p:sldId id="305" r:id="rId13"/>
    <p:sldId id="309" r:id="rId14"/>
    <p:sldId id="304" r:id="rId15"/>
    <p:sldId id="298" r:id="rId16"/>
    <p:sldId id="307" r:id="rId17"/>
    <p:sldId id="311" r:id="rId18"/>
    <p:sldId id="302" r:id="rId19"/>
    <p:sldId id="264" r:id="rId20"/>
    <p:sldId id="269" r:id="rId21"/>
    <p:sldId id="265" r:id="rId22"/>
    <p:sldId id="310" r:id="rId23"/>
    <p:sldId id="312" r:id="rId24"/>
    <p:sldId id="313" r:id="rId25"/>
    <p:sldId id="273" r:id="rId26"/>
  </p:sldIdLst>
  <p:sldSz cx="9144000" cy="5143500" type="screen16x9"/>
  <p:notesSz cx="6858000" cy="9144000"/>
  <p:embeddedFontLst>
    <p:embeddedFont>
      <p:font typeface="Anton" panose="020B0604020202020204" charset="-18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Futura Bk BT" panose="020B0502020204020303" pitchFamily="34" charset="0"/>
      <p:regular r:id="rId31"/>
      <p:italic r:id="rId32"/>
    </p:embeddedFont>
    <p:embeddedFont>
      <p:font typeface="Lato" panose="020B0604020202020204" charset="0"/>
      <p:regular r:id="rId33"/>
      <p:bold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10E1F67-8173-4329-8C8A-4A97075B08FB}">
  <a:tblStyle styleId="{F10E1F67-8173-4329-8C8A-4A97075B08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107856-5554-42FB-B03E-39F5DBC370BA}" styleName="Stredný štýl 4 - zvýrazneni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Tmavý štýl 1 - zvýrazneni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78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H:\PO&#317;OVN&#205;CTVO\Ve&#318;k&#233;%20&#352;ELMY\statistika%20selmy%202006-2017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473556947113896E-2"/>
          <c:y val="0.17357730222033613"/>
          <c:w val="0.88584394938490196"/>
          <c:h val="0.726532575096174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Hárok1!$C$22</c:f>
              <c:strCache>
                <c:ptCount val="1"/>
                <c:pt idx="0">
                  <c:v>Celk.úbyt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Hárok1!$F$18:$P$18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Hárok1!$F$24:$P$24</c:f>
              <c:numCache>
                <c:formatCode>#\ ##0\ "€"</c:formatCode>
                <c:ptCount val="11"/>
                <c:pt idx="0">
                  <c:v>13359</c:v>
                </c:pt>
                <c:pt idx="1">
                  <c:v>10972</c:v>
                </c:pt>
                <c:pt idx="2">
                  <c:v>16141</c:v>
                </c:pt>
                <c:pt idx="3">
                  <c:v>16619</c:v>
                </c:pt>
                <c:pt idx="4">
                  <c:v>9807</c:v>
                </c:pt>
                <c:pt idx="5">
                  <c:v>7935</c:v>
                </c:pt>
                <c:pt idx="6">
                  <c:v>23373</c:v>
                </c:pt>
                <c:pt idx="7">
                  <c:v>17889</c:v>
                </c:pt>
                <c:pt idx="8">
                  <c:v>9012</c:v>
                </c:pt>
                <c:pt idx="9">
                  <c:v>30485</c:v>
                </c:pt>
                <c:pt idx="10">
                  <c:v>33849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29-427E-BF33-03C310BA00F6}"/>
            </c:ext>
          </c:extLst>
        </c:ser>
        <c:ser>
          <c:idx val="1"/>
          <c:order val="1"/>
          <c:tx>
            <c:strRef>
              <c:f>Hárok1!$C$25</c:f>
              <c:strCache>
                <c:ptCount val="1"/>
                <c:pt idx="0">
                  <c:v>Škody</c:v>
                </c:pt>
              </c:strCache>
            </c:strRef>
          </c:tx>
          <c:spPr>
            <a:solidFill>
              <a:schemeClr val="accent2"/>
            </a:solidFill>
            <a:ln w="57150"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Hárok1!$D$18:$R$18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Hárok1!$F$23:$P$23</c:f>
              <c:numCache>
                <c:formatCode>#\ ##0\ "€"</c:formatCode>
                <c:ptCount val="11"/>
                <c:pt idx="0">
                  <c:v>29472</c:v>
                </c:pt>
                <c:pt idx="1">
                  <c:v>29708</c:v>
                </c:pt>
                <c:pt idx="2">
                  <c:v>42098</c:v>
                </c:pt>
                <c:pt idx="3">
                  <c:v>37080</c:v>
                </c:pt>
                <c:pt idx="4">
                  <c:v>31945</c:v>
                </c:pt>
                <c:pt idx="5">
                  <c:v>45001</c:v>
                </c:pt>
                <c:pt idx="6">
                  <c:v>45173</c:v>
                </c:pt>
                <c:pt idx="7">
                  <c:v>40304</c:v>
                </c:pt>
                <c:pt idx="8">
                  <c:v>26302</c:v>
                </c:pt>
                <c:pt idx="9">
                  <c:v>53788</c:v>
                </c:pt>
                <c:pt idx="10">
                  <c:v>48725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729-427E-BF33-03C310BA0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0066592"/>
        <c:axId val="1070067680"/>
      </c:barChart>
      <c:catAx>
        <c:axId val="1070066592"/>
        <c:scaling>
          <c:orientation val="minMax"/>
        </c:scaling>
        <c:delete val="0"/>
        <c:axPos val="b"/>
        <c:minorGridlines>
          <c:spPr>
            <a:ln>
              <a:solidFill>
                <a:schemeClr val="lt1">
                  <a:lumMod val="95000"/>
                  <a:alpha val="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sk-SK"/>
                  <a:t>ŠKODY SPôSOBENÉ VLKOM </a:t>
                </a:r>
              </a:p>
            </c:rich>
          </c:tx>
          <c:layout>
            <c:manualLayout>
              <c:xMode val="edge"/>
              <c:yMode val="edge"/>
              <c:x val="0.50818705951400434"/>
              <c:y val="0.959563260387380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sk-SK"/>
          </a:p>
        </c:txPr>
        <c:crossAx val="1070067680"/>
        <c:crosses val="autoZero"/>
        <c:auto val="0"/>
        <c:lblAlgn val="ctr"/>
        <c:lblOffset val="100"/>
        <c:noMultiLvlLbl val="0"/>
      </c:catAx>
      <c:valAx>
        <c:axId val="107006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sk-SK"/>
                  <a:t>NÁHRADA ŠKODY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sk-SK"/>
            </a:p>
          </c:txPr>
        </c:title>
        <c:numFmt formatCode="#\ ##0\ &quot;€&quot;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sk-SK"/>
          </a:p>
        </c:txPr>
        <c:crossAx val="107006659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>
          <a:latin typeface="Trebuchet MS" panose="020B0603020202020204" pitchFamily="34" charset="0"/>
        </a:defRPr>
      </a:pPr>
      <a:endParaRPr lang="sk-SK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Hárok1!$D$18:$P$18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Hárok1!$D$19:$P$19</c:f>
              <c:numCache>
                <c:formatCode>General</c:formatCode>
                <c:ptCount val="13"/>
                <c:pt idx="0">
                  <c:v>1219</c:v>
                </c:pt>
                <c:pt idx="1">
                  <c:v>1322</c:v>
                </c:pt>
                <c:pt idx="2">
                  <c:v>1563</c:v>
                </c:pt>
                <c:pt idx="3">
                  <c:v>1698</c:v>
                </c:pt>
                <c:pt idx="4">
                  <c:v>2183</c:v>
                </c:pt>
                <c:pt idx="5">
                  <c:v>2065</c:v>
                </c:pt>
                <c:pt idx="6">
                  <c:v>2006</c:v>
                </c:pt>
                <c:pt idx="7">
                  <c:v>2102</c:v>
                </c:pt>
                <c:pt idx="8">
                  <c:v>2123</c:v>
                </c:pt>
                <c:pt idx="9">
                  <c:v>2165</c:v>
                </c:pt>
                <c:pt idx="10">
                  <c:v>2540</c:v>
                </c:pt>
                <c:pt idx="11">
                  <c:v>2621</c:v>
                </c:pt>
                <c:pt idx="12">
                  <c:v>2561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D-463A-9A9F-C1588D77F66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70068768"/>
        <c:axId val="1070069856"/>
      </c:barChart>
      <c:catAx>
        <c:axId val="107006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070069856"/>
        <c:crosses val="autoZero"/>
        <c:auto val="1"/>
        <c:lblAlgn val="ctr"/>
        <c:lblOffset val="100"/>
        <c:noMultiLvlLbl val="0"/>
      </c:catAx>
      <c:valAx>
        <c:axId val="1070069856"/>
        <c:scaling>
          <c:orientation val="minMax"/>
          <c:max val="2700"/>
          <c:min val="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70068768"/>
        <c:crosses val="autoZero"/>
        <c:crossBetween val="between"/>
        <c:majorUnit val="300"/>
        <c:min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90323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8740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aee8bff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aee8bff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02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aee8bff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aee8bff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9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aee8bff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aee8bff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758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aee8bff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aee8bff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77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aee8bff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aee8bff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856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aee8bff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aee8bff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736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aee8bff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aee8bff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415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aee8bff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aee8bff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9455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aee8bff79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aee8bff79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965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aee8bff7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aee8bff7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861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70b3ebe10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70b3ebe10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721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6aee8bff79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6aee8bff79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421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aee8bff79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aee8bff79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999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aee8bff79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aee8bff79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908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aee8bff79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aee8bff79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6690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aee8bff79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aee8bff79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160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70b3ebe10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70b3ebe10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06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aee8bff79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aee8bff79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755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70b3ebe10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70b3ebe10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323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aee8bff79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6aee8bff79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76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afd247686_0_23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afd247686_0_23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79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afd247686_0_23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afd247686_0_23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888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aee8bff7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aee8bff7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8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aee8bff7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aee8bff7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79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75804" y="1660125"/>
            <a:ext cx="400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75800" y="3749675"/>
            <a:ext cx="2627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_ONLY_1_1_1"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/>
        </p:nvSpPr>
        <p:spPr>
          <a:xfrm>
            <a:off x="-8875" y="2486050"/>
            <a:ext cx="9180900" cy="2657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1021800" y="3102050"/>
            <a:ext cx="1990500" cy="5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1021800" y="3582673"/>
            <a:ext cx="19905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 idx="2"/>
          </p:nvPr>
        </p:nvSpPr>
        <p:spPr>
          <a:xfrm>
            <a:off x="795725" y="572650"/>
            <a:ext cx="3729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3"/>
          </p:nvPr>
        </p:nvSpPr>
        <p:spPr>
          <a:xfrm>
            <a:off x="3576750" y="3102050"/>
            <a:ext cx="1990500" cy="5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4"/>
          </p:nvPr>
        </p:nvSpPr>
        <p:spPr>
          <a:xfrm>
            <a:off x="3576750" y="3582673"/>
            <a:ext cx="19905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5"/>
          </p:nvPr>
        </p:nvSpPr>
        <p:spPr>
          <a:xfrm>
            <a:off x="6131700" y="3102050"/>
            <a:ext cx="1990500" cy="55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6"/>
          </p:nvPr>
        </p:nvSpPr>
        <p:spPr>
          <a:xfrm>
            <a:off x="6131700" y="3582673"/>
            <a:ext cx="1990500" cy="9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IG_NUMBER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/>
          <p:nvPr/>
        </p:nvSpPr>
        <p:spPr>
          <a:xfrm>
            <a:off x="-20550" y="0"/>
            <a:ext cx="9185100" cy="130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-20550" y="4882500"/>
            <a:ext cx="9185100" cy="261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 hasCustomPrompt="1"/>
          </p:nvPr>
        </p:nvSpPr>
        <p:spPr>
          <a:xfrm>
            <a:off x="2379150" y="855725"/>
            <a:ext cx="4385700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2890050" y="1851900"/>
            <a:ext cx="33639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 idx="2" hasCustomPrompt="1"/>
          </p:nvPr>
        </p:nvSpPr>
        <p:spPr>
          <a:xfrm>
            <a:off x="1231825" y="3155575"/>
            <a:ext cx="25515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3"/>
          </p:nvPr>
        </p:nvSpPr>
        <p:spPr>
          <a:xfrm>
            <a:off x="1231825" y="3831575"/>
            <a:ext cx="2551500" cy="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 idx="4" hasCustomPrompt="1"/>
          </p:nvPr>
        </p:nvSpPr>
        <p:spPr>
          <a:xfrm>
            <a:off x="5360675" y="3155575"/>
            <a:ext cx="2551500" cy="6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36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5"/>
          </p:nvPr>
        </p:nvSpPr>
        <p:spPr>
          <a:xfrm>
            <a:off x="5360675" y="3831575"/>
            <a:ext cx="2551500" cy="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_1_1_2"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795725" y="572650"/>
            <a:ext cx="3729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SECTION_TITLE_AND_DESCRIPTION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subTitle" idx="1"/>
          </p:nvPr>
        </p:nvSpPr>
        <p:spPr>
          <a:xfrm>
            <a:off x="795725" y="1581725"/>
            <a:ext cx="29691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795725" y="572650"/>
            <a:ext cx="3136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TITLE_AND_DESCRIPTION_2_1_1">
    <p:bg>
      <p:bgPr>
        <a:solidFill>
          <a:schemeClr val="accent6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subTitle" idx="1"/>
          </p:nvPr>
        </p:nvSpPr>
        <p:spPr>
          <a:xfrm>
            <a:off x="4986725" y="1276925"/>
            <a:ext cx="2969100" cy="13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4986725" y="572650"/>
            <a:ext cx="3136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25"/>
          <p:cNvSpPr txBox="1"/>
          <p:nvPr/>
        </p:nvSpPr>
        <p:spPr>
          <a:xfrm>
            <a:off x="4986725" y="3496625"/>
            <a:ext cx="2523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Flaticon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Freepik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 hasCustomPrompt="1"/>
          </p:nvPr>
        </p:nvSpPr>
        <p:spPr>
          <a:xfrm>
            <a:off x="2734650" y="1272997"/>
            <a:ext cx="3674700" cy="10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/>
          </p:nvPr>
        </p:nvSpPr>
        <p:spPr>
          <a:xfrm>
            <a:off x="2549400" y="2269122"/>
            <a:ext cx="4045200" cy="8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None/>
              <a:defRPr sz="4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None/>
              <a:defRPr sz="4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None/>
              <a:defRPr sz="4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None/>
              <a:defRPr sz="4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None/>
              <a:defRPr sz="4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None/>
              <a:defRPr sz="4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None/>
              <a:defRPr sz="4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None/>
              <a:defRPr sz="4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210600" y="3006097"/>
            <a:ext cx="2722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8782150" y="575"/>
            <a:ext cx="361800" cy="4194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50" y="948900"/>
            <a:ext cx="361800" cy="4194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/>
        </p:nvSpPr>
        <p:spPr>
          <a:xfrm>
            <a:off x="-6300" y="4542025"/>
            <a:ext cx="5752200" cy="37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795725" y="572650"/>
            <a:ext cx="3729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795725" y="1809450"/>
            <a:ext cx="2689800" cy="18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793475" y="526350"/>
            <a:ext cx="3764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/>
          <p:nvPr/>
        </p:nvSpPr>
        <p:spPr>
          <a:xfrm>
            <a:off x="0" y="1940575"/>
            <a:ext cx="5874600" cy="262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795725" y="2165400"/>
            <a:ext cx="27057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nton"/>
              <a:buNone/>
              <a:defRPr sz="2100"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795725" y="2659724"/>
            <a:ext cx="3136500" cy="18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95725" y="572650"/>
            <a:ext cx="3136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6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6016975" y="2269200"/>
            <a:ext cx="23076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latin typeface="Anton"/>
                <a:ea typeface="Anton"/>
                <a:cs typeface="Anton"/>
                <a:sym typeface="Anton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ONE_COLUMN_TEXT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/>
          <p:nvPr/>
        </p:nvSpPr>
        <p:spPr>
          <a:xfrm>
            <a:off x="565650" y="831000"/>
            <a:ext cx="8012700" cy="431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795725" y="572650"/>
            <a:ext cx="55731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1"/>
          </p:nvPr>
        </p:nvSpPr>
        <p:spPr>
          <a:xfrm>
            <a:off x="795725" y="1387450"/>
            <a:ext cx="6906300" cy="29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ONLY_1_1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2111025" y="1451016"/>
            <a:ext cx="2018700" cy="5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11025" y="1819366"/>
            <a:ext cx="228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 idx="2"/>
          </p:nvPr>
        </p:nvSpPr>
        <p:spPr>
          <a:xfrm>
            <a:off x="2111025" y="2826991"/>
            <a:ext cx="2018700" cy="5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3"/>
          </p:nvPr>
        </p:nvSpPr>
        <p:spPr>
          <a:xfrm>
            <a:off x="2111025" y="3195341"/>
            <a:ext cx="228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 idx="4"/>
          </p:nvPr>
        </p:nvSpPr>
        <p:spPr>
          <a:xfrm>
            <a:off x="6065757" y="1451016"/>
            <a:ext cx="2018700" cy="5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5"/>
          </p:nvPr>
        </p:nvSpPr>
        <p:spPr>
          <a:xfrm>
            <a:off x="6065757" y="1819366"/>
            <a:ext cx="228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idx="6"/>
          </p:nvPr>
        </p:nvSpPr>
        <p:spPr>
          <a:xfrm>
            <a:off x="6065757" y="2826991"/>
            <a:ext cx="2018700" cy="5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7"/>
          </p:nvPr>
        </p:nvSpPr>
        <p:spPr>
          <a:xfrm>
            <a:off x="6065757" y="3195341"/>
            <a:ext cx="228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8"/>
          </p:nvPr>
        </p:nvSpPr>
        <p:spPr>
          <a:xfrm>
            <a:off x="795725" y="572650"/>
            <a:ext cx="3729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71850" y="445025"/>
            <a:ext cx="816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nton"/>
              <a:buNone/>
              <a:defRPr sz="28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71850" y="1152475"/>
            <a:ext cx="8160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Char char="●"/>
              <a:defRPr sz="18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●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Char char="○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Lato"/>
              <a:buChar char="■"/>
              <a:defRPr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2" r:id="rId9"/>
    <p:sldLayoutId id="2147483663" r:id="rId10"/>
    <p:sldLayoutId id="2147483664" r:id="rId11"/>
    <p:sldLayoutId id="2147483665" r:id="rId12"/>
    <p:sldLayoutId id="2147483670" r:id="rId13"/>
    <p:sldLayoutId id="214748367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slide" Target="slide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openxmlformats.org/officeDocument/2006/relationships/slide" Target="slide3.xml"/><Relationship Id="rId5" Type="http://schemas.openxmlformats.org/officeDocument/2006/relationships/slide" Target="slide8.xml"/><Relationship Id="rId10" Type="http://schemas.openxmlformats.org/officeDocument/2006/relationships/slide" Target="slide6.xml"/><Relationship Id="rId4" Type="http://schemas.openxmlformats.org/officeDocument/2006/relationships/image" Target="../media/image3.jpg"/><Relationship Id="rId9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ctrTitle"/>
          </p:nvPr>
        </p:nvSpPr>
        <p:spPr>
          <a:xfrm>
            <a:off x="567900" y="234268"/>
            <a:ext cx="4004100" cy="25033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MANAŽMENT </a:t>
            </a:r>
            <a:br>
              <a:rPr lang="sk-SK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VLKA DRAVÉHO NA SLOVENSKU</a:t>
            </a:r>
            <a:endParaRPr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1"/>
          </p:nvPr>
        </p:nvSpPr>
        <p:spPr>
          <a:xfrm>
            <a:off x="567900" y="2835851"/>
            <a:ext cx="40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b="1" dirty="0">
                <a:latin typeface="Futura Bk BT" panose="020B0502020204020303" pitchFamily="34" charset="0"/>
              </a:rPr>
              <a:t>Ing. Martina </a:t>
            </a:r>
            <a:r>
              <a:rPr lang="sk-SK" sz="1600" b="1" dirty="0" err="1">
                <a:latin typeface="Futura Bk BT" panose="020B0502020204020303" pitchFamily="34" charset="0"/>
              </a:rPr>
              <a:t>Hustinová</a:t>
            </a:r>
            <a:endParaRPr lang="sk-SK" sz="1600" b="1" dirty="0">
              <a:latin typeface="Futura Bk BT" panose="020B0502020204020303" pitchFamily="34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600" b="1" dirty="0">
                <a:latin typeface="Futura Bk BT" panose="020B0502020204020303" pitchFamily="34" charset="0"/>
              </a:rPr>
              <a:t>Slovenská poľovnícka komora</a:t>
            </a:r>
            <a:endParaRPr sz="1600" b="1" dirty="0">
              <a:latin typeface="Futura Bk BT" panose="020B0502020204020303" pitchFamily="34" charset="0"/>
            </a:endParaRPr>
          </a:p>
        </p:txBody>
      </p:sp>
      <p:sp>
        <p:nvSpPr>
          <p:cNvPr id="132" name="Google Shape;132;p28"/>
          <p:cNvSpPr/>
          <p:nvPr/>
        </p:nvSpPr>
        <p:spPr>
          <a:xfrm>
            <a:off x="386200" y="166255"/>
            <a:ext cx="91781" cy="4851136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A482ED9-4DEF-49C5-A2A4-4BAD41015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0" y="3567544"/>
            <a:ext cx="1286619" cy="1449846"/>
          </a:xfrm>
          <a:prstGeom prst="rect">
            <a:avLst/>
          </a:prstGeom>
        </p:spPr>
      </p:pic>
      <p:sp>
        <p:nvSpPr>
          <p:cNvPr id="6" name="Google Shape;131;p28"/>
          <p:cNvSpPr txBox="1">
            <a:spLocks/>
          </p:cNvSpPr>
          <p:nvPr/>
        </p:nvSpPr>
        <p:spPr>
          <a:xfrm>
            <a:off x="6315073" y="4469962"/>
            <a:ext cx="2774740" cy="49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r"/>
            <a:r>
              <a:rPr lang="sk-SK" sz="1200" b="1" dirty="0"/>
              <a:t>Hradec Králové</a:t>
            </a:r>
          </a:p>
          <a:p>
            <a:pPr marL="0" indent="0" algn="r"/>
            <a:r>
              <a:rPr lang="sk-SK" sz="1200" b="1" dirty="0"/>
              <a:t>27.2.2020</a:t>
            </a:r>
          </a:p>
        </p:txBody>
      </p:sp>
      <p:sp>
        <p:nvSpPr>
          <p:cNvPr id="7" name="BlokTextu 1"/>
          <p:cNvSpPr txBox="1"/>
          <p:nvPr/>
        </p:nvSpPr>
        <p:spPr>
          <a:xfrm>
            <a:off x="8432800" y="493275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subTitle" idx="1"/>
          </p:nvPr>
        </p:nvSpPr>
        <p:spPr>
          <a:xfrm>
            <a:off x="273879" y="768065"/>
            <a:ext cx="8547904" cy="34207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Tx/>
              <a:buSzPct val="100000"/>
            </a:pPr>
            <a:r>
              <a:rPr lang="sk-SK" dirty="0">
                <a:latin typeface="Futura Bk BT"/>
              </a:rPr>
              <a:t>Ročné kvóty sa stanovujú na osobitnom rokovaní </a:t>
            </a:r>
            <a:r>
              <a:rPr lang="sk-SK" b="1" dirty="0">
                <a:latin typeface="Futura Bk BT"/>
              </a:rPr>
              <a:t>pracovnej skupiny pre stanovenie podmienok lovu a určenie kvóty lovu vlka dravého</a:t>
            </a:r>
            <a:r>
              <a:rPr lang="sk-SK" dirty="0">
                <a:latin typeface="Futura Bk BT"/>
              </a:rPr>
              <a:t>, ktorú zriaďuje </a:t>
            </a:r>
            <a:r>
              <a:rPr lang="sk-SK" dirty="0" err="1">
                <a:latin typeface="Futura Bk BT"/>
              </a:rPr>
              <a:t>MPaRV</a:t>
            </a:r>
            <a:r>
              <a:rPr lang="sk-SK" dirty="0">
                <a:latin typeface="Futura Bk BT"/>
              </a:rPr>
              <a:t> SR a ktorej členmi sú zástupcovia MŽP SR, ŠOP SR, NLC, MV SR, MO SR, SPK, SPPK, NGO</a:t>
            </a:r>
          </a:p>
          <a:p>
            <a:pPr marL="0" lvl="0" indent="0">
              <a:buClrTx/>
              <a:buSzPct val="100000"/>
            </a:pPr>
            <a:endParaRPr lang="sk-SK" dirty="0">
              <a:solidFill>
                <a:schemeClr val="tx1"/>
              </a:solidFill>
              <a:latin typeface="Futura Bk BT"/>
            </a:endParaRPr>
          </a:p>
          <a:p>
            <a:pPr marL="0" lvl="0" indent="0">
              <a:buClrTx/>
              <a:buSzPct val="100000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Výstupy </a:t>
            </a:r>
            <a:r>
              <a:rPr lang="sk-SK" b="1" dirty="0">
                <a:solidFill>
                  <a:schemeClr val="tx1"/>
                </a:solidFill>
                <a:latin typeface="Futura Bk BT"/>
              </a:rPr>
              <a:t>pre určenie kvóty:</a:t>
            </a:r>
            <a:br>
              <a:rPr lang="sk-SK" b="1" dirty="0">
                <a:solidFill>
                  <a:schemeClr val="tx1"/>
                </a:solidFill>
                <a:latin typeface="Futura Bk BT"/>
              </a:rPr>
            </a:br>
            <a:endParaRPr lang="sk-SK" b="1" dirty="0">
              <a:solidFill>
                <a:schemeClr val="tx1"/>
              </a:solidFill>
              <a:latin typeface="Futura Bk BT"/>
            </a:endParaRP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výsledky získané z monitoringov vlka dravého,</a:t>
            </a: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škody spôsobené vlkom na hospodárskych zvieratách za predchádzajúce dve pastevné sezóny (KIMS, poľovnícka štatistika, štatistika v CEHZ),</a:t>
            </a: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údaje o stave lokalít území Natura 2000,</a:t>
            </a: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lokality a počet usmrtených vlkov za predchádzajúce tri obdobia,</a:t>
            </a: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straty na raticovej zveri v predchádzajúcich dvoch poľovníckych sezónach, </a:t>
            </a: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návrhy poradných zborov jednotlivých poľovných oblastí  (§ 18 ods. 5 písm. e) zákona o poľovníctve) predložených okresnými úradmi v sídle kraja  (§ 73 písm. k) zákona o poľovníctve).</a:t>
            </a: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endParaRPr lang="sk-SK" dirty="0">
              <a:solidFill>
                <a:schemeClr val="tx1"/>
              </a:solidFill>
              <a:latin typeface="Futura Bk BT"/>
            </a:endParaRP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endParaRPr lang="sk-SK" dirty="0">
              <a:solidFill>
                <a:schemeClr val="tx1"/>
              </a:solidFill>
              <a:latin typeface="Futura Bk BT"/>
            </a:endParaRPr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145E274A-6F4E-4896-85E1-6D2013E21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" t="64520" r="75" b="21632"/>
          <a:stretch/>
        </p:blipFill>
        <p:spPr>
          <a:xfrm>
            <a:off x="0" y="4315158"/>
            <a:ext cx="9144000" cy="846297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0" y="-1"/>
            <a:ext cx="9144000" cy="3831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3" name="Google Shape;193;p35"/>
          <p:cNvSpPr txBox="1">
            <a:spLocks noGrp="1"/>
          </p:cNvSpPr>
          <p:nvPr>
            <p:ph type="title" idx="8"/>
          </p:nvPr>
        </p:nvSpPr>
        <p:spPr>
          <a:xfrm>
            <a:off x="167916" y="102368"/>
            <a:ext cx="832048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Určenie kvóty lovu vlka</a:t>
            </a:r>
            <a:endParaRPr dirty="0"/>
          </a:p>
        </p:txBody>
      </p:sp>
      <p:sp>
        <p:nvSpPr>
          <p:cNvPr id="6" name="BlokTextu 1"/>
          <p:cNvSpPr txBox="1"/>
          <p:nvPr/>
        </p:nvSpPr>
        <p:spPr>
          <a:xfrm>
            <a:off x="8432800" y="493275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subTitle" idx="1"/>
          </p:nvPr>
        </p:nvSpPr>
        <p:spPr>
          <a:xfrm>
            <a:off x="273879" y="768065"/>
            <a:ext cx="8547904" cy="34207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/>
            <a:r>
              <a:rPr lang="sk-SK" dirty="0">
                <a:solidFill>
                  <a:schemeClr val="tx1"/>
                </a:solidFill>
                <a:latin typeface="Futura Bk BT"/>
              </a:rPr>
              <a:t>Pri určení kvóty lovu sa postupuje na základe dodržiavania dvoch hlavných zásad: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sk-SK" dirty="0">
              <a:solidFill>
                <a:schemeClr val="tx1"/>
              </a:solidFill>
              <a:latin typeface="Futura Bk BT"/>
            </a:endParaRPr>
          </a:p>
          <a:p>
            <a:pPr marL="285750" lvl="0" indent="-285750">
              <a:buClrTx/>
              <a:buFont typeface="Wingdings" panose="05000000000000000000" pitchFamily="2" charset="2"/>
              <a:buChar char="ü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lov vlka dravého musí zohľadňovať škody t. j. počet usmrtených domácich hospodárskych zvierat, finančné vyjadrenie škôd a ich lokalizáciu. Aplikovanie tohto princípu poukáže na lokality kde dochádza ku konfliktným situáciám a kde je nedostatočná ochrana hospodárskych zvierat, pričom nevzniknú nové finančné nároky na získanie týchto informácií,</a:t>
            </a:r>
          </a:p>
          <a:p>
            <a:pPr marL="285750" lvl="0" indent="-285750">
              <a:buClrTx/>
              <a:buFont typeface="Wingdings" panose="05000000000000000000" pitchFamily="2" charset="2"/>
              <a:buChar char="ü"/>
            </a:pPr>
            <a:endParaRPr lang="sk-SK" dirty="0">
              <a:solidFill>
                <a:schemeClr val="tx1"/>
              </a:solidFill>
              <a:latin typeface="Futura Bk BT"/>
            </a:endParaRPr>
          </a:p>
          <a:p>
            <a:pPr marL="285750" lvl="0" indent="-285750">
              <a:buClrTx/>
              <a:buFont typeface="Wingdings" panose="05000000000000000000" pitchFamily="2" charset="2"/>
              <a:buChar char="ü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výška lovu </a:t>
            </a:r>
            <a:r>
              <a:rPr lang="sk-SK" b="1" dirty="0">
                <a:solidFill>
                  <a:schemeClr val="tx1"/>
                </a:solidFill>
                <a:latin typeface="Futura Bk BT"/>
              </a:rPr>
              <a:t>nesmie prekročiť ročný prírastok populácie</a:t>
            </a:r>
            <a:r>
              <a:rPr lang="sk-SK" dirty="0">
                <a:solidFill>
                  <a:schemeClr val="tx1"/>
                </a:solidFill>
                <a:latin typeface="Futura Bk BT"/>
              </a:rPr>
              <a:t>, znížený o predpokladané prirodzené straty (tzv. čistý ročný prírastok). Čistý ročný prírastok </a:t>
            </a:r>
            <a:r>
              <a:rPr lang="sk-SK" b="1" dirty="0">
                <a:solidFill>
                  <a:schemeClr val="tx1"/>
                </a:solidFill>
                <a:latin typeface="Futura Bk BT"/>
              </a:rPr>
              <a:t>bude stanovený pomocou </a:t>
            </a:r>
            <a:r>
              <a:rPr lang="sk-SK" b="1" dirty="0" err="1">
                <a:solidFill>
                  <a:schemeClr val="tx1"/>
                </a:solidFill>
                <a:latin typeface="Futura Bk BT"/>
              </a:rPr>
              <a:t>matematicko</a:t>
            </a:r>
            <a:r>
              <a:rPr lang="sk-SK" b="1" dirty="0">
                <a:solidFill>
                  <a:schemeClr val="tx1"/>
                </a:solidFill>
                <a:latin typeface="Futura Bk BT"/>
              </a:rPr>
              <a:t> – </a:t>
            </a:r>
            <a:r>
              <a:rPr lang="sk-SK" b="1" dirty="0" err="1">
                <a:solidFill>
                  <a:schemeClr val="tx1"/>
                </a:solidFill>
                <a:latin typeface="Futura Bk BT"/>
              </a:rPr>
              <a:t>šatistických</a:t>
            </a:r>
            <a:r>
              <a:rPr lang="sk-SK" b="1" dirty="0">
                <a:solidFill>
                  <a:schemeClr val="tx1"/>
                </a:solidFill>
                <a:latin typeface="Futura Bk BT"/>
              </a:rPr>
              <a:t> modelov</a:t>
            </a:r>
            <a:r>
              <a:rPr lang="sk-SK" dirty="0">
                <a:solidFill>
                  <a:schemeClr val="tx1"/>
                </a:solidFill>
                <a:latin typeface="Futura Bk BT"/>
              </a:rPr>
              <a:t>, ktoré budú využívať vstupné údaje z monitoringu druhu. </a:t>
            </a:r>
          </a:p>
          <a:p>
            <a:pPr marL="0" lvl="0" indent="0">
              <a:buClrTx/>
              <a:buSzPct val="100000"/>
            </a:pPr>
            <a:endParaRPr lang="sk-SK" dirty="0">
              <a:solidFill>
                <a:schemeClr val="tx1"/>
              </a:solidFill>
              <a:latin typeface="Futura Bk BT"/>
            </a:endParaRPr>
          </a:p>
          <a:p>
            <a:pPr marL="285750" lvl="0" indent="-285750">
              <a:buClrTx/>
              <a:buSzPct val="100000"/>
              <a:buFont typeface="Wingdings" panose="05000000000000000000" pitchFamily="2" charset="2"/>
              <a:buChar char="Ø"/>
            </a:pPr>
            <a:endParaRPr lang="sk-SK" dirty="0">
              <a:solidFill>
                <a:schemeClr val="tx1"/>
              </a:solidFill>
              <a:latin typeface="Futura Bk BT"/>
            </a:endParaRPr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145E274A-6F4E-4896-85E1-6D2013E21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" t="64520" r="75" b="21632"/>
          <a:stretch/>
        </p:blipFill>
        <p:spPr>
          <a:xfrm>
            <a:off x="0" y="4323867"/>
            <a:ext cx="9144000" cy="846297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0" y="-1"/>
            <a:ext cx="9144000" cy="3831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3" name="Google Shape;193;p35"/>
          <p:cNvSpPr txBox="1">
            <a:spLocks noGrp="1"/>
          </p:cNvSpPr>
          <p:nvPr>
            <p:ph type="title" idx="8"/>
          </p:nvPr>
        </p:nvSpPr>
        <p:spPr>
          <a:xfrm>
            <a:off x="167916" y="102368"/>
            <a:ext cx="832048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Určenie kvóty lovu vlka</a:t>
            </a:r>
            <a:endParaRPr dirty="0"/>
          </a:p>
        </p:txBody>
      </p:sp>
      <p:sp>
        <p:nvSpPr>
          <p:cNvPr id="6" name="BlokTextu 1"/>
          <p:cNvSpPr txBox="1"/>
          <p:nvPr/>
        </p:nvSpPr>
        <p:spPr>
          <a:xfrm>
            <a:off x="8432800" y="493275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subTitle" idx="1"/>
          </p:nvPr>
        </p:nvSpPr>
        <p:spPr>
          <a:xfrm>
            <a:off x="167916" y="672270"/>
            <a:ext cx="8547904" cy="43501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sk-SK" dirty="0">
                <a:latin typeface="Futura Bk BT"/>
              </a:rPr>
              <a:t>Škoda = finančné ohodnotenie, za ktoré zodpovedá štát na:</a:t>
            </a:r>
            <a:br>
              <a:rPr lang="sk-SK" dirty="0">
                <a:latin typeface="Futura Bk BT"/>
              </a:rPr>
            </a:br>
            <a:endParaRPr lang="sk-SK" dirty="0">
              <a:latin typeface="Futura Bk BT"/>
            </a:endParaRPr>
          </a:p>
          <a:p>
            <a:pPr marL="357188" indent="-269875"/>
            <a:r>
              <a:rPr lang="sk-SK" b="1" dirty="0">
                <a:latin typeface="Futura Bk BT"/>
              </a:rPr>
              <a:t>● </a:t>
            </a:r>
            <a:r>
              <a:rPr lang="sk-SK" dirty="0">
                <a:latin typeface="Futura Bk BT"/>
              </a:rPr>
              <a:t>vybraných domestikovaných (hospodárskych) živočíchoch, ako sú kôň, osol a ich krížence, dobytok, ovca, koza alebo ošípaná, hydina, králiky, kožušinové živočíchy a iné živočíchy chované v domácom chove </a:t>
            </a:r>
          </a:p>
          <a:p>
            <a:pPr marL="357188" indent="-269875"/>
            <a:r>
              <a:rPr lang="sk-SK" b="1" dirty="0">
                <a:latin typeface="Futura Bk BT"/>
              </a:rPr>
              <a:t>● psoch používaných na stráženie </a:t>
            </a:r>
            <a:r>
              <a:rPr lang="sk-SK" dirty="0">
                <a:latin typeface="Futura Bk BT"/>
              </a:rPr>
              <a:t>pred útokmi šeliem, </a:t>
            </a:r>
          </a:p>
          <a:p>
            <a:pPr marL="357188" indent="-269875"/>
            <a:r>
              <a:rPr lang="sk-SK" b="1" dirty="0">
                <a:latin typeface="Futura Bk BT"/>
              </a:rPr>
              <a:t>● psoch používaných pri pasení </a:t>
            </a:r>
            <a:r>
              <a:rPr lang="sk-SK" dirty="0">
                <a:latin typeface="Futura Bk BT"/>
              </a:rPr>
              <a:t>hospodárskych zvierat,</a:t>
            </a:r>
          </a:p>
          <a:p>
            <a:pPr marL="357188" indent="-269875"/>
            <a:r>
              <a:rPr lang="sk-SK" b="1" dirty="0">
                <a:latin typeface="Futura Bk BT"/>
              </a:rPr>
              <a:t>● živote a zdraví fyzickej osoby,</a:t>
            </a:r>
          </a:p>
          <a:p>
            <a:pPr marL="357188" indent="-269875"/>
            <a:r>
              <a:rPr lang="sk-SK" b="1" dirty="0">
                <a:latin typeface="Futura Bk BT"/>
              </a:rPr>
              <a:t>● inom type majetku </a:t>
            </a:r>
            <a:r>
              <a:rPr lang="sk-SK" dirty="0">
                <a:latin typeface="Futura Bk BT"/>
              </a:rPr>
              <a:t>(napríklad elektrické </a:t>
            </a:r>
            <a:r>
              <a:rPr lang="sk-SK" dirty="0" err="1">
                <a:latin typeface="Futura Bk BT"/>
              </a:rPr>
              <a:t>ohradníky</a:t>
            </a:r>
            <a:r>
              <a:rPr lang="sk-SK" dirty="0">
                <a:latin typeface="Futura Bk BT"/>
              </a:rPr>
              <a:t>),</a:t>
            </a:r>
          </a:p>
          <a:p>
            <a:pPr marL="357188" indent="-269875"/>
            <a:r>
              <a:rPr lang="sk-SK" b="1" dirty="0">
                <a:latin typeface="Futura Bk BT"/>
              </a:rPr>
              <a:t>● poľovnej raticovej zveri </a:t>
            </a:r>
            <a:r>
              <a:rPr lang="sk-SK" dirty="0">
                <a:latin typeface="Futura Bk BT"/>
              </a:rPr>
              <a:t>v oblastiach s celoročnou druhovou ochranou vlka – uvedený druh škody sa v zmysle tohto dokumentu uhrádza len do zmeny legislatívy na úseku ochrany prírody a krajiny.</a:t>
            </a:r>
          </a:p>
          <a:p>
            <a:pPr marL="357188" indent="-269875"/>
            <a:endParaRPr lang="sk-SK" dirty="0">
              <a:latin typeface="Futura Bk BT"/>
            </a:endParaRPr>
          </a:p>
          <a:p>
            <a:pPr marL="357188" indent="-269875"/>
            <a:r>
              <a:rPr lang="sk-SK" dirty="0">
                <a:latin typeface="Futura Bk BT"/>
              </a:rPr>
              <a:t>Škoda je nahrádzaná po útoku vlka aj za:</a:t>
            </a:r>
            <a:br>
              <a:rPr lang="sk-SK" dirty="0">
                <a:latin typeface="Futura Bk BT"/>
              </a:rPr>
            </a:br>
            <a:endParaRPr lang="sk-SK" dirty="0">
              <a:latin typeface="Futura Bk BT"/>
            </a:endParaRPr>
          </a:p>
          <a:p>
            <a:pPr marL="357188" indent="-269875"/>
            <a:r>
              <a:rPr lang="sk-SK" b="1" dirty="0">
                <a:latin typeface="Futura Bk BT"/>
              </a:rPr>
              <a:t>● </a:t>
            </a:r>
            <a:r>
              <a:rPr lang="sk-SK" dirty="0">
                <a:latin typeface="Futura Bk BT"/>
              </a:rPr>
              <a:t>výdavky na </a:t>
            </a:r>
            <a:r>
              <a:rPr lang="sk-SK" dirty="0" err="1">
                <a:latin typeface="Futura Bk BT"/>
              </a:rPr>
              <a:t>kafilerické</a:t>
            </a:r>
            <a:r>
              <a:rPr lang="sk-SK" dirty="0">
                <a:latin typeface="Futura Bk BT"/>
              </a:rPr>
              <a:t> poplatky pri likvidácii uhynutých zvierat, </a:t>
            </a:r>
          </a:p>
          <a:p>
            <a:pPr marL="87313" indent="0"/>
            <a:r>
              <a:rPr lang="sk-SK" b="1" dirty="0">
                <a:latin typeface="Futura Bk BT"/>
              </a:rPr>
              <a:t>● </a:t>
            </a:r>
            <a:r>
              <a:rPr lang="sk-SK" dirty="0">
                <a:latin typeface="Futura Bk BT"/>
              </a:rPr>
              <a:t>výdavky na veterinárnu starostlivosť poranených hospodárskych zvierat, </a:t>
            </a:r>
          </a:p>
          <a:p>
            <a:pPr marL="357188" indent="-269875"/>
            <a:r>
              <a:rPr lang="sk-SK" b="1" dirty="0">
                <a:latin typeface="Futura Bk BT"/>
              </a:rPr>
              <a:t>● </a:t>
            </a:r>
            <a:r>
              <a:rPr lang="sk-SK" dirty="0">
                <a:latin typeface="Futura Bk BT"/>
              </a:rPr>
              <a:t>výdavkov na stratené jedince,</a:t>
            </a:r>
          </a:p>
          <a:p>
            <a:pPr marL="357188" indent="-269875"/>
            <a:r>
              <a:rPr lang="sk-SK" b="1" dirty="0">
                <a:latin typeface="Futura Bk BT"/>
              </a:rPr>
              <a:t>● </a:t>
            </a:r>
            <a:r>
              <a:rPr lang="sk-SK" dirty="0">
                <a:latin typeface="Futura Bk BT"/>
              </a:rPr>
              <a:t>výdavkov na </a:t>
            </a:r>
            <a:r>
              <a:rPr lang="sk-SK" dirty="0" err="1">
                <a:latin typeface="Futura Bk BT"/>
              </a:rPr>
              <a:t>kafilerické</a:t>
            </a:r>
            <a:r>
              <a:rPr lang="sk-SK" dirty="0">
                <a:latin typeface="Futura Bk BT"/>
              </a:rPr>
              <a:t> poplatky pre jedince, ktoré boli napadnuté vlkom, ale uhynuli neskôr,</a:t>
            </a:r>
          </a:p>
          <a:p>
            <a:pPr marL="357188" indent="-269875"/>
            <a:r>
              <a:rPr lang="sk-SK" b="1" dirty="0">
                <a:latin typeface="Futura Bk BT"/>
              </a:rPr>
              <a:t>● </a:t>
            </a:r>
            <a:r>
              <a:rPr lang="sk-SK" dirty="0">
                <a:latin typeface="Futura Bk BT"/>
              </a:rPr>
              <a:t>hodnoty plemenných hospodárskych zvierat, gravidných jedincov a pod.</a:t>
            </a:r>
            <a:endParaRPr dirty="0">
              <a:latin typeface="Futura Bk BT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0" y="-1"/>
            <a:ext cx="9144000" cy="3831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3" name="Google Shape;193;p35"/>
          <p:cNvSpPr txBox="1">
            <a:spLocks noGrp="1"/>
          </p:cNvSpPr>
          <p:nvPr>
            <p:ph type="title" idx="8"/>
          </p:nvPr>
        </p:nvSpPr>
        <p:spPr>
          <a:xfrm>
            <a:off x="167916" y="102368"/>
            <a:ext cx="858419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Škody spôsobené vlkom na hospodárskych zvieratách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1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94B49BD9-C1B8-403E-A2E6-505C67B68E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496874"/>
              </p:ext>
            </p:extLst>
          </p:nvPr>
        </p:nvGraphicFramePr>
        <p:xfrm>
          <a:off x="0" y="0"/>
          <a:ext cx="9144000" cy="5059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3" name="Google Shape;193;p35"/>
          <p:cNvSpPr txBox="1">
            <a:spLocks noGrp="1"/>
          </p:cNvSpPr>
          <p:nvPr>
            <p:ph type="title" idx="8"/>
          </p:nvPr>
        </p:nvSpPr>
        <p:spPr>
          <a:xfrm>
            <a:off x="364122" y="120317"/>
            <a:ext cx="858419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bg1"/>
                </a:solidFill>
              </a:rPr>
              <a:t>Škody spôsobené vlkom na hospodárskych zvieratách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7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Obrázok 75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177">
            <a:off x="7218104" y="373207"/>
            <a:ext cx="800100" cy="1266825"/>
          </a:xfrm>
          <a:prstGeom prst="rect">
            <a:avLst/>
          </a:prstGeom>
        </p:spPr>
      </p:pic>
      <p:pic>
        <p:nvPicPr>
          <p:cNvPr id="75" name="Obrázok 74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177">
            <a:off x="7690244" y="1604854"/>
            <a:ext cx="800100" cy="126682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177">
            <a:off x="6592933" y="2885919"/>
            <a:ext cx="800100" cy="1266825"/>
          </a:xfrm>
          <a:prstGeom prst="rect">
            <a:avLst/>
          </a:prstGeom>
        </p:spPr>
      </p:pic>
      <p:sp>
        <p:nvSpPr>
          <p:cNvPr id="195" name="Google Shape;195;p35"/>
          <p:cNvSpPr txBox="1">
            <a:spLocks noGrp="1"/>
          </p:cNvSpPr>
          <p:nvPr>
            <p:ph type="subTitle" idx="1"/>
          </p:nvPr>
        </p:nvSpPr>
        <p:spPr>
          <a:xfrm>
            <a:off x="273879" y="768065"/>
            <a:ext cx="8547904" cy="34207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/>
            <a:r>
              <a:rPr lang="sk-SK" dirty="0">
                <a:latin typeface="Futura Bk BT"/>
              </a:rPr>
              <a:t>Pri výpočte prírastku a určení kvóty sa vychádza z nasledovných údajov:</a:t>
            </a:r>
          </a:p>
          <a:p>
            <a:pPr marL="114300" indent="0"/>
            <a:endParaRPr lang="sk-SK" dirty="0">
              <a:latin typeface="Futura Bk B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Futura Bk BT"/>
              </a:rPr>
              <a:t>údaje z mapovania realizovaného ŠOP SR (KIMS – www.biomonitoring.sk),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Futura Bk BT"/>
              </a:rPr>
              <a:t>údaje z mapovania realizovaného užívateľmi poľovných revírov (poľovnícka štatistika),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Futura Bk BT"/>
              </a:rPr>
              <a:t>údaje z veľkoplošného monitoringu vlka na snehu na výberových plošných jednotkách – zimného stopovania,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Futura Bk BT"/>
              </a:rPr>
              <a:t>evidencia reprodukčných párov, resp. prírastku – letného monitoringu,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Futura Bk BT"/>
              </a:rPr>
              <a:t>evidencia všetkých škôd spôsobených vlkom (komisionálne šetrené a nešetrené škody – KIMS, údaje CEHZ o úbytku hospodárskych zvierat pod vplyvom veľkých šeliem, údaje o strhnutej poľovnej zveri),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Futura Bk BT"/>
              </a:rPr>
              <a:t>údaje z analýzy DNA z uhynutých a usmrtených jedincov vlka (hlavne pri určovaní kvót v pohraničných oblastiach),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>
                <a:latin typeface="Futura Bk BT"/>
              </a:rPr>
              <a:t>iné relevantné dáta (projekty, výskum a pod.).</a:t>
            </a:r>
            <a:endParaRPr dirty="0">
              <a:latin typeface="Futura Bk BT"/>
            </a:endParaRPr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145E274A-6F4E-4896-85E1-6D2013E21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" t="64520" r="75" b="21632"/>
          <a:stretch/>
        </p:blipFill>
        <p:spPr>
          <a:xfrm>
            <a:off x="0" y="4315158"/>
            <a:ext cx="9144000" cy="846297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0" y="-1"/>
            <a:ext cx="9144000" cy="3831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3" name="Google Shape;193;p35"/>
          <p:cNvSpPr txBox="1">
            <a:spLocks noGrp="1"/>
          </p:cNvSpPr>
          <p:nvPr>
            <p:ph type="title" idx="8"/>
          </p:nvPr>
        </p:nvSpPr>
        <p:spPr>
          <a:xfrm>
            <a:off x="167916" y="102368"/>
            <a:ext cx="832048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Monitoring vlka dravého</a:t>
            </a:r>
            <a:endParaRPr dirty="0"/>
          </a:p>
        </p:txBody>
      </p:sp>
      <p:sp>
        <p:nvSpPr>
          <p:cNvPr id="9" name="BlokTextu 1"/>
          <p:cNvSpPr txBox="1"/>
          <p:nvPr/>
        </p:nvSpPr>
        <p:spPr>
          <a:xfrm>
            <a:off x="8432800" y="493275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20000"/>
                <a:lumOff val="80000"/>
              </a:schemeClr>
            </a:gs>
            <a:gs pos="56000">
              <a:schemeClr val="bg1"/>
            </a:gs>
          </a:gsLst>
          <a:lin ang="5400000" scaled="1"/>
        </a:gra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2914BAD7-233C-41A5-B1A2-C222C7AD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306" y="0"/>
            <a:ext cx="7509387" cy="5143500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5D65F789-839D-4555-897B-19122022C0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764" y="762001"/>
            <a:ext cx="7273635" cy="3900053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1F0F3825-FBEE-448F-88D5-75DA64732878}"/>
              </a:ext>
            </a:extLst>
          </p:cNvPr>
          <p:cNvSpPr/>
          <p:nvPr/>
        </p:nvSpPr>
        <p:spPr>
          <a:xfrm>
            <a:off x="886692" y="4243010"/>
            <a:ext cx="4412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b="1" dirty="0">
                <a:latin typeface="Futura Bk BT" panose="020B0502020204020303" pitchFamily="34" charset="0"/>
              </a:rPr>
              <a:t>Podľa údajov z NLC sa areál rozšíril od 2000 - 2018 z 1,3 mil. ha na 1,78 mil. ha celej poľovnej plochy – nárast o 38 % </a:t>
            </a:r>
            <a:br>
              <a:rPr lang="sk-SK" sz="1200" b="1" dirty="0">
                <a:latin typeface="Futura Bk BT" panose="020B0502020204020303" pitchFamily="34" charset="0"/>
              </a:rPr>
            </a:br>
            <a:r>
              <a:rPr lang="sk-SK" sz="1200" b="1" dirty="0">
                <a:latin typeface="Futura Bk BT" panose="020B0502020204020303" pitchFamily="34" charset="0"/>
              </a:rPr>
              <a:t>(lesnatej len o 10 %)</a:t>
            </a:r>
          </a:p>
        </p:txBody>
      </p:sp>
      <p:graphicFrame>
        <p:nvGraphicFramePr>
          <p:cNvPr id="2" name="Tabuľka 1">
            <a:extLst>
              <a:ext uri="{FF2B5EF4-FFF2-40B4-BE49-F238E27FC236}">
                <a16:creationId xmlns:a16="http://schemas.microsoft.com/office/drawing/2014/main" id="{3C0DE146-F225-448B-8649-45CA85039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541085"/>
              </p:ext>
            </p:extLst>
          </p:nvPr>
        </p:nvGraphicFramePr>
        <p:xfrm>
          <a:off x="3540774" y="85731"/>
          <a:ext cx="2846172" cy="716280"/>
        </p:xfrm>
        <a:graphic>
          <a:graphicData uri="http://schemas.openxmlformats.org/drawingml/2006/table">
            <a:tbl>
              <a:tblPr/>
              <a:tblGrid>
                <a:gridCol w="951962">
                  <a:extLst>
                    <a:ext uri="{9D8B030D-6E8A-4147-A177-3AD203B41FA5}">
                      <a16:colId xmlns:a16="http://schemas.microsoft.com/office/drawing/2014/main" val="3169237071"/>
                    </a:ext>
                  </a:extLst>
                </a:gridCol>
                <a:gridCol w="947105">
                  <a:extLst>
                    <a:ext uri="{9D8B030D-6E8A-4147-A177-3AD203B41FA5}">
                      <a16:colId xmlns:a16="http://schemas.microsoft.com/office/drawing/2014/main" val="2439641896"/>
                    </a:ext>
                  </a:extLst>
                </a:gridCol>
                <a:gridCol w="947105">
                  <a:extLst>
                    <a:ext uri="{9D8B030D-6E8A-4147-A177-3AD203B41FA5}">
                      <a16:colId xmlns:a16="http://schemas.microsoft.com/office/drawing/2014/main" val="1505398610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sk-SK" sz="1000" b="1" i="0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  <a:t>Areál 1995  (ŠOP SR)</a:t>
                      </a:r>
                      <a:endParaRPr lang="sk-SK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000" b="1" i="0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  <a:t>Areál 2015 (ŠOP SR)</a:t>
                      </a:r>
                      <a:endParaRPr lang="sk-SK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000" b="1" i="0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  <a:t>Areál 2000</a:t>
                      </a:r>
                      <a:br>
                        <a:rPr lang="sk-SK" sz="1000" b="1" i="0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sk-SK" sz="1000" b="1" i="0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  <a:t>(NLC)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7631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sk-SK" sz="1000" b="0" i="0" dirty="0">
                          <a:solidFill>
                            <a:srgbClr val="231F20"/>
                          </a:solidFill>
                          <a:effectLst/>
                          <a:latin typeface="TimesNewRomanPSMT"/>
                        </a:rPr>
                        <a:t>12 600 km</a:t>
                      </a:r>
                      <a:r>
                        <a:rPr lang="sk-SK" sz="600" b="0" i="0" dirty="0">
                          <a:solidFill>
                            <a:srgbClr val="231F20"/>
                          </a:solidFill>
                          <a:effectLst/>
                          <a:latin typeface="TimesNewRomanPSMT"/>
                        </a:rPr>
                        <a:t>2 </a:t>
                      </a:r>
                      <a:endParaRPr lang="sk-SK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000" b="0" i="0" dirty="0">
                          <a:solidFill>
                            <a:srgbClr val="231F20"/>
                          </a:solidFill>
                          <a:effectLst/>
                          <a:latin typeface="TimesNewRomanPSMT"/>
                        </a:rPr>
                        <a:t>13 864 km</a:t>
                      </a:r>
                      <a:r>
                        <a:rPr lang="sk-SK" sz="600" b="0" i="0" dirty="0">
                          <a:solidFill>
                            <a:srgbClr val="231F20"/>
                          </a:solidFill>
                          <a:effectLst/>
                          <a:latin typeface="TimesNewRomanPSMT"/>
                        </a:rPr>
                        <a:t>2 </a:t>
                      </a:r>
                      <a:endParaRPr lang="sk-SK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sk-SK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TimesNewRomanPSMT"/>
                          <a:ea typeface="+mn-ea"/>
                          <a:cs typeface="+mn-cs"/>
                          <a:sym typeface="Arial"/>
                        </a:rPr>
                        <a:t>13 864 km</a:t>
                      </a:r>
                      <a:r>
                        <a:rPr kumimoji="0" lang="sk-SK" sz="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31F20"/>
                          </a:solidFill>
                          <a:effectLst/>
                          <a:uLnTx/>
                          <a:uFillTx/>
                          <a:latin typeface="TimesNewRomanPSMT"/>
                          <a:ea typeface="+mn-ea"/>
                          <a:cs typeface="+mn-cs"/>
                          <a:sym typeface="Arial"/>
                        </a:rPr>
                        <a:t>2 </a:t>
                      </a:r>
                      <a:endParaRPr kumimoji="0" lang="sk-SK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49320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70FC6D6-C83E-48CB-A29D-D41B18EC53A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41763" y="-376166"/>
            <a:ext cx="54239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k-SK" altLang="sk-S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abuľka 9">
            <a:extLst>
              <a:ext uri="{FF2B5EF4-FFF2-40B4-BE49-F238E27FC236}">
                <a16:creationId xmlns:a16="http://schemas.microsoft.com/office/drawing/2014/main" id="{DC97B1BC-F92A-4B5F-BEC1-1D67E9144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577197"/>
              </p:ext>
            </p:extLst>
          </p:nvPr>
        </p:nvGraphicFramePr>
        <p:xfrm>
          <a:off x="6386946" y="85731"/>
          <a:ext cx="1766453" cy="716280"/>
        </p:xfrm>
        <a:graphic>
          <a:graphicData uri="http://schemas.openxmlformats.org/drawingml/2006/table">
            <a:tbl>
              <a:tblPr/>
              <a:tblGrid>
                <a:gridCol w="885485">
                  <a:extLst>
                    <a:ext uri="{9D8B030D-6E8A-4147-A177-3AD203B41FA5}">
                      <a16:colId xmlns:a16="http://schemas.microsoft.com/office/drawing/2014/main" val="3169237071"/>
                    </a:ext>
                  </a:extLst>
                </a:gridCol>
                <a:gridCol w="880968">
                  <a:extLst>
                    <a:ext uri="{9D8B030D-6E8A-4147-A177-3AD203B41FA5}">
                      <a16:colId xmlns:a16="http://schemas.microsoft.com/office/drawing/2014/main" val="2439641896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sk-SK" sz="1000" b="1" i="0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  <a:t>Areál 2018  (ŠOP SR)</a:t>
                      </a:r>
                      <a:endParaRPr lang="sk-SK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000" b="1" i="0" u="sng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  <a:t>Rozdiel</a:t>
                      </a:r>
                      <a:br>
                        <a:rPr lang="sk-SK" sz="1000" b="1" i="0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</a:br>
                      <a:r>
                        <a:rPr lang="sk-SK" sz="1000" b="1" i="0" dirty="0">
                          <a:solidFill>
                            <a:srgbClr val="231F20"/>
                          </a:solidFill>
                          <a:effectLst/>
                          <a:latin typeface="TimesNewRomanPS-BoldMT"/>
                        </a:rPr>
                        <a:t>1995 - 2018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7631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sk-SK" sz="1000" b="0" i="0" dirty="0">
                          <a:solidFill>
                            <a:srgbClr val="231F20"/>
                          </a:solidFill>
                          <a:effectLst/>
                          <a:latin typeface="TimesNewRomanPSMT"/>
                        </a:rPr>
                        <a:t>17 800 km</a:t>
                      </a:r>
                      <a:r>
                        <a:rPr lang="sk-SK" sz="600" b="0" i="0" dirty="0">
                          <a:solidFill>
                            <a:srgbClr val="231F20"/>
                          </a:solidFill>
                          <a:effectLst/>
                          <a:latin typeface="TimesNewRomanPSMT"/>
                        </a:rPr>
                        <a:t>2 </a:t>
                      </a:r>
                      <a:endParaRPr lang="sk-SK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k-SK" sz="1000" b="0" i="0" dirty="0">
                          <a:solidFill>
                            <a:srgbClr val="231F20"/>
                          </a:solidFill>
                          <a:effectLst/>
                          <a:latin typeface="TimesNewRomanPSMT"/>
                        </a:rPr>
                        <a:t>5 200 km</a:t>
                      </a:r>
                      <a:r>
                        <a:rPr lang="sk-SK" sz="600" b="0" i="0" dirty="0">
                          <a:solidFill>
                            <a:srgbClr val="231F20"/>
                          </a:solidFill>
                          <a:effectLst/>
                          <a:latin typeface="TimesNewRomanPSMT"/>
                        </a:rPr>
                        <a:t>2 </a:t>
                      </a:r>
                      <a:endParaRPr lang="sk-SK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493209"/>
                  </a:ext>
                </a:extLst>
              </a:tr>
            </a:tbl>
          </a:graphicData>
        </a:graphic>
      </p:graphicFrame>
      <p:sp>
        <p:nvSpPr>
          <p:cNvPr id="11" name="Obdĺžnik 10">
            <a:extLst>
              <a:ext uri="{FF2B5EF4-FFF2-40B4-BE49-F238E27FC236}">
                <a16:creationId xmlns:a16="http://schemas.microsoft.com/office/drawing/2014/main" id="{43D4984D-F622-4CE4-B1CE-ED6A6FB85754}"/>
              </a:ext>
            </a:extLst>
          </p:cNvPr>
          <p:cNvSpPr/>
          <p:nvPr/>
        </p:nvSpPr>
        <p:spPr>
          <a:xfrm>
            <a:off x="990601" y="617345"/>
            <a:ext cx="1017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900" b="1" dirty="0">
                <a:latin typeface="Futura Bk BT" panose="020B0502020204020303" pitchFamily="34" charset="0"/>
              </a:rPr>
              <a:t>Slovensko</a:t>
            </a:r>
            <a:br>
              <a:rPr lang="sk-SK" sz="900" b="1" dirty="0">
                <a:latin typeface="Futura Bk BT" panose="020B0502020204020303" pitchFamily="34" charset="0"/>
              </a:rPr>
            </a:br>
            <a:r>
              <a:rPr lang="sk-SK" sz="900" b="1" dirty="0">
                <a:latin typeface="Futura Bk BT" panose="020B0502020204020303" pitchFamily="34" charset="0"/>
              </a:rPr>
              <a:t>49 035 km</a:t>
            </a:r>
            <a:r>
              <a:rPr lang="sk-SK" sz="900" b="1" baseline="30000" dirty="0">
                <a:latin typeface="Futura Bk BT" panose="020B05020202040203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36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2914BAD7-233C-41A5-B1A2-C222C7AD9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2DEC8"/>
              </a:clrFrom>
              <a:clrTo>
                <a:srgbClr val="D2DEC8">
                  <a:alpha val="0"/>
                </a:srgbClr>
              </a:clrTo>
            </a:clrChange>
          </a:blip>
          <a:srcRect t="13884" b="16190"/>
          <a:stretch/>
        </p:blipFill>
        <p:spPr>
          <a:xfrm>
            <a:off x="190385" y="1116846"/>
            <a:ext cx="8407206" cy="4026654"/>
          </a:xfrm>
          <a:prstGeom prst="rect">
            <a:avLst/>
          </a:prstGeom>
        </p:spPr>
      </p:pic>
      <p:sp>
        <p:nvSpPr>
          <p:cNvPr id="195" name="Google Shape;195;p35"/>
          <p:cNvSpPr txBox="1">
            <a:spLocks noGrp="1"/>
          </p:cNvSpPr>
          <p:nvPr>
            <p:ph type="subTitle" idx="1"/>
          </p:nvPr>
        </p:nvSpPr>
        <p:spPr>
          <a:xfrm>
            <a:off x="175419" y="733231"/>
            <a:ext cx="8547904" cy="34207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dirty="0">
                <a:latin typeface="Futura Bk BT"/>
              </a:rPr>
              <a:t>lov nie je povolený vo veľkoplošných a maloplošných chránených územiach, ÚEV, Natura 2000, </a:t>
            </a:r>
            <a:br>
              <a:rPr lang="sk-SK" dirty="0">
                <a:latin typeface="Futura Bk BT"/>
              </a:rPr>
            </a:br>
            <a:r>
              <a:rPr lang="sk-SK" dirty="0">
                <a:latin typeface="Futura Bk BT"/>
              </a:rPr>
              <a:t>Panónskom </a:t>
            </a:r>
            <a:r>
              <a:rPr lang="sk-SK" dirty="0" err="1">
                <a:latin typeface="Futura Bk BT"/>
              </a:rPr>
              <a:t>bioregióne</a:t>
            </a:r>
            <a:r>
              <a:rPr lang="sk-SK" dirty="0">
                <a:latin typeface="Futura Bk BT"/>
              </a:rPr>
              <a:t>, v takmer všetkých prihraničných oblastiach.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dirty="0">
                <a:latin typeface="Futura Bk BT"/>
              </a:rPr>
              <a:t>Viac ako 56,3 % územia</a:t>
            </a:r>
            <a:endParaRPr dirty="0">
              <a:latin typeface="Futura Bk BT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0" y="-1"/>
            <a:ext cx="9144000" cy="6720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3" name="Google Shape;193;p35"/>
          <p:cNvSpPr txBox="1">
            <a:spLocks noGrp="1"/>
          </p:cNvSpPr>
          <p:nvPr>
            <p:ph type="title" idx="8"/>
          </p:nvPr>
        </p:nvSpPr>
        <p:spPr>
          <a:xfrm>
            <a:off x="167916" y="102368"/>
            <a:ext cx="832048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Lov vlka dravého</a:t>
            </a:r>
            <a:endParaRPr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C4D1BD"/>
              </a:clrFrom>
              <a:clrTo>
                <a:srgbClr val="C4D1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0012"/>
          <a:stretch/>
        </p:blipFill>
        <p:spPr>
          <a:xfrm>
            <a:off x="-47897" y="1218838"/>
            <a:ext cx="8771220" cy="4005960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 rot="16200000">
            <a:off x="7588243" y="3585633"/>
            <a:ext cx="2932853" cy="182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9"/>
          <p:cNvSpPr/>
          <p:nvPr/>
        </p:nvSpPr>
        <p:spPr>
          <a:xfrm rot="16200000">
            <a:off x="-1374986" y="2047047"/>
            <a:ext cx="2932853" cy="182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75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12000" b="-17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5"/>
          <p:cNvSpPr txBox="1">
            <a:spLocks noGrp="1"/>
          </p:cNvSpPr>
          <p:nvPr>
            <p:ph type="subTitle" idx="1"/>
          </p:nvPr>
        </p:nvSpPr>
        <p:spPr>
          <a:xfrm>
            <a:off x="167915" y="672271"/>
            <a:ext cx="8775787" cy="34207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v určenej dobe lovu od 1. novembra do 15. januára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lov je povolený len na určenom území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pracovná skupina môže určiť počet ulovených vlkov pre daný kraj alebo poľovnú oblasť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 err="1">
                <a:latin typeface="Futura Bk BT"/>
              </a:rPr>
              <a:t>posliedkou</a:t>
            </a:r>
            <a:r>
              <a:rPr lang="sk-SK" dirty="0">
                <a:latin typeface="Futura Bk BT"/>
              </a:rPr>
              <a:t>, postriežkou, spoločná poľovačka,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v jednom poľovnom revíri je možné uloviť max. 2 jedincov,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v prípade, že sa povolí lov na spoločnej poľovačke, určí sa max 30 strelcov;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ak bude zdecimovaná celá svorka, na ďalší rok sa PR nezaradí do procesu </a:t>
            </a:r>
            <a:r>
              <a:rPr lang="sk-SK" dirty="0" err="1">
                <a:latin typeface="Futura Bk BT"/>
              </a:rPr>
              <a:t>kvótovania</a:t>
            </a:r>
            <a:r>
              <a:rPr lang="sk-SK" dirty="0">
                <a:latin typeface="Futura Bk BT"/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po ulovení musí poľovník ohlásiť ulovenie orgánu štátnej správy na úseku poľovníctva – OÚ a ŠOP SR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s úlovkom poľovník nesmie manipulovať do príchodu orgánov,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poľovník založí značku na označovanie zveri a zapíše do povolenia na lov zveri druh zveri, dátum, hodinu ulovenia a číslo značky,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spíše sa záznamu o love pre ŠOP SR a OÚ,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dirty="0">
                <a:latin typeface="Futura Bk BT"/>
              </a:rPr>
              <a:t>odoberanie vzoriek, meranie, váženie...</a:t>
            </a:r>
          </a:p>
          <a:p>
            <a:pPr>
              <a:buFont typeface="Wingdings" panose="05000000000000000000" pitchFamily="2" charset="2"/>
              <a:buChar char="Ø"/>
            </a:pPr>
            <a:endParaRPr lang="sk-SK" dirty="0">
              <a:latin typeface="Futura Bk BT"/>
            </a:endParaRPr>
          </a:p>
          <a:p>
            <a:pPr>
              <a:buFont typeface="Wingdings" panose="05000000000000000000" pitchFamily="2" charset="2"/>
              <a:buChar char="Ø"/>
            </a:pPr>
            <a:endParaRPr dirty="0">
              <a:latin typeface="Futura Bk BT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0" y="-1"/>
            <a:ext cx="9144000" cy="6722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3" name="Google Shape;193;p35"/>
          <p:cNvSpPr txBox="1">
            <a:spLocks noGrp="1"/>
          </p:cNvSpPr>
          <p:nvPr>
            <p:ph type="title" idx="8"/>
          </p:nvPr>
        </p:nvSpPr>
        <p:spPr>
          <a:xfrm>
            <a:off x="167916" y="102368"/>
            <a:ext cx="858419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k-SK" dirty="0">
                <a:solidFill>
                  <a:schemeClr val="tx1"/>
                </a:solidFill>
              </a:rPr>
              <a:t>Podmienky lovu vlka dravého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>
            <a:spLocks noGrp="1"/>
          </p:cNvSpPr>
          <p:nvPr>
            <p:ph type="title"/>
          </p:nvPr>
        </p:nvSpPr>
        <p:spPr>
          <a:xfrm>
            <a:off x="220135" y="134373"/>
            <a:ext cx="7737735" cy="581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Celkový úbytok vlka v rokoch 2006 – 2019</a:t>
            </a:r>
            <a:br>
              <a:rPr lang="sk-SK" dirty="0"/>
            </a:br>
            <a:endParaRPr dirty="0"/>
          </a:p>
        </p:txBody>
      </p:sp>
      <p:graphicFrame>
        <p:nvGraphicFramePr>
          <p:cNvPr id="180" name="Tabuľka 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349219"/>
              </p:ext>
            </p:extLst>
          </p:nvPr>
        </p:nvGraphicFramePr>
        <p:xfrm>
          <a:off x="227509" y="843537"/>
          <a:ext cx="8476830" cy="1491812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779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0513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7295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sk-SK" sz="1600" b="1" u="none" strike="noStrike" dirty="0">
                          <a:effectLst/>
                        </a:rPr>
                        <a:t>Vlk</a:t>
                      </a:r>
                      <a:r>
                        <a:rPr lang="sk-SK" sz="1600" b="1" u="none" strike="noStrike" baseline="0" dirty="0">
                          <a:effectLst/>
                        </a:rPr>
                        <a:t> dravý</a:t>
                      </a:r>
                      <a:endParaRPr lang="sk-SK" sz="1600" b="1" u="none" strike="noStrike" dirty="0">
                        <a:effectLst/>
                      </a:endParaRPr>
                    </a:p>
                    <a:p>
                      <a:pPr algn="ctr" fontAlgn="ctr"/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Rok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2006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2007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2008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2009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2010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2011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2012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2013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2014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2015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2016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2017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2018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2019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953">
                <a:tc vMerge="1">
                  <a:txBody>
                    <a:bodyPr/>
                    <a:lstStyle/>
                    <a:p>
                      <a:pPr algn="ctr" fontAlgn="ctr"/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06" marR="8706" marT="87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u="none" strike="noStrike" dirty="0">
                          <a:effectLst/>
                        </a:rPr>
                        <a:t>Lov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91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123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121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130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149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138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149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28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56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43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48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40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31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35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953">
                <a:tc vMerge="1">
                  <a:txBody>
                    <a:bodyPr/>
                    <a:lstStyle/>
                    <a:p>
                      <a:pPr algn="ctr" fontAlgn="ctr"/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706" marR="8706" marT="870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100" b="1" u="none" strike="noStrike" dirty="0">
                          <a:effectLst/>
                        </a:rPr>
                        <a:t>Úhyn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1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3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1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2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6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7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5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3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5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9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7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11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4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2*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953">
                <a:tc vMerge="1">
                  <a:txBody>
                    <a:bodyPr/>
                    <a:lstStyle/>
                    <a:p>
                      <a:pPr algn="ctr" fontAlgn="ctr"/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5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Celkový</a:t>
                      </a:r>
                      <a:r>
                        <a:rPr lang="sk-SK" sz="1050" b="1" i="0" u="none" strike="noStrike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 úbytok</a:t>
                      </a:r>
                      <a:endParaRPr lang="sk-SK" sz="1050" b="1" i="0" u="none" strike="noStrike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Futura Bk BT"/>
                      </a:endParaRP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92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126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122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132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155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145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154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31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61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52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55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51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35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Futura Bk BT"/>
                        </a:rPr>
                        <a:t>37</a:t>
                      </a:r>
                    </a:p>
                  </a:txBody>
                  <a:tcPr marL="8706" marR="8706" marT="8706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1" name="Obdĺžnik 180">
            <a:extLst>
              <a:ext uri="{FF2B5EF4-FFF2-40B4-BE49-F238E27FC236}">
                <a16:creationId xmlns:a16="http://schemas.microsoft.com/office/drawing/2014/main" id="{1F0F3825-FBEE-448F-88D5-75DA64732878}"/>
              </a:ext>
            </a:extLst>
          </p:cNvPr>
          <p:cNvSpPr/>
          <p:nvPr/>
        </p:nvSpPr>
        <p:spPr>
          <a:xfrm>
            <a:off x="145628" y="2340921"/>
            <a:ext cx="813521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600" b="1" dirty="0">
                <a:latin typeface="Futura Bk BT" panose="020B0502020204020303" pitchFamily="34" charset="0"/>
              </a:rPr>
              <a:t>* Počet úhynov pochádza z obdobia doby lovu. Celkový počet úhynov za celú poľovnícku sezónu sa bude líšiť.</a:t>
            </a:r>
          </a:p>
        </p:txBody>
      </p:sp>
      <p:sp>
        <p:nvSpPr>
          <p:cNvPr id="2" name="Obdĺžnik 1"/>
          <p:cNvSpPr/>
          <p:nvPr/>
        </p:nvSpPr>
        <p:spPr>
          <a:xfrm>
            <a:off x="140456" y="2580737"/>
            <a:ext cx="8561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200" b="1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sk-SK" sz="1600" b="1" kern="1200" dirty="0">
                <a:solidFill>
                  <a:schemeClr val="tx1"/>
                </a:solidFill>
                <a:latin typeface="Anton" panose="020B0604020202020204" charset="-18"/>
              </a:rPr>
              <a:t>Odhadovaná početnosť vlkov na Slovensku podľa poľovníckej štatistiky v rokoch 2006 - 2019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8696963" y="4799245"/>
            <a:ext cx="467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" dirty="0"/>
              <a:t>Zdroj: NLC</a:t>
            </a:r>
          </a:p>
        </p:txBody>
      </p:sp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577856"/>
              </p:ext>
            </p:extLst>
          </p:nvPr>
        </p:nvGraphicFramePr>
        <p:xfrm>
          <a:off x="148829" y="2974441"/>
          <a:ext cx="8548134" cy="2047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664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/>
          <p:cNvSpPr/>
          <p:nvPr/>
        </p:nvSpPr>
        <p:spPr>
          <a:xfrm>
            <a:off x="0" y="1452560"/>
            <a:ext cx="9144000" cy="11164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Nadpis 1"/>
          <p:cNvSpPr txBox="1">
            <a:spLocks noGrp="1"/>
          </p:cNvSpPr>
          <p:nvPr>
            <p:ph type="title"/>
          </p:nvPr>
        </p:nvSpPr>
        <p:spPr>
          <a:xfrm>
            <a:off x="69670" y="600891"/>
            <a:ext cx="8813074" cy="851669"/>
          </a:xfrm>
        </p:spPr>
        <p:txBody>
          <a:bodyPr anchorCtr="1"/>
          <a:lstStyle/>
          <a:p>
            <a:pPr lvl="0" algn="l"/>
            <a:r>
              <a:rPr lang="sk-SK" sz="3600" dirty="0">
                <a:latin typeface="Anton" panose="020B0604020202020204" charset="-18"/>
              </a:rPr>
              <a:t>Čo môže spôsobiť  zákaz lovu vlka alebo nulová kvóta???</a:t>
            </a:r>
          </a:p>
        </p:txBody>
      </p:sp>
      <p:sp>
        <p:nvSpPr>
          <p:cNvPr id="20" name="Zástupný objekt pre obsah 2"/>
          <p:cNvSpPr txBox="1">
            <a:spLocks/>
          </p:cNvSpPr>
          <p:nvPr/>
        </p:nvSpPr>
        <p:spPr>
          <a:xfrm>
            <a:off x="156755" y="1452560"/>
            <a:ext cx="8638904" cy="399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Zvyšovanie škôd na hospodárskych zvieratách.</a:t>
            </a:r>
          </a:p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Zmenu správania a stratu plachosti.</a:t>
            </a:r>
          </a:p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Zvyšovanie konfliktov medzi obyvateľmi, chovateľmi a vlkom. </a:t>
            </a:r>
          </a:p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Nárast nelegálnych zásahov do populácie zo strany chovateľov a držiteľov strelných zbraní.</a:t>
            </a:r>
          </a:p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Stratu informácií o genóme a zdravotnom stave vlčích populácií</a:t>
            </a:r>
          </a:p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Strata štatistických údajov.</a:t>
            </a:r>
          </a:p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Hybridizácia so psami.</a:t>
            </a:r>
          </a:p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Zhoršenie zdravotného stavu – kvantita na úkor kvality.</a:t>
            </a:r>
          </a:p>
          <a:p>
            <a:pPr marL="514350" indent="-514350" algn="l">
              <a:buFont typeface="Calibri Light"/>
              <a:buAutoNum type="arabicPeriod"/>
            </a:pPr>
            <a:r>
              <a:rPr lang="sk-SK" sz="2000" dirty="0">
                <a:latin typeface="Futura Bk BT"/>
              </a:rPr>
              <a:t>Porušovanie prijatého dokumentu </a:t>
            </a:r>
            <a:r>
              <a:rPr lang="sk-SK" sz="2000" dirty="0" err="1">
                <a:latin typeface="Futura Bk BT"/>
              </a:rPr>
              <a:t>PSoV</a:t>
            </a:r>
            <a:r>
              <a:rPr lang="sk-SK" sz="2000" dirty="0">
                <a:latin typeface="Futura Bk BT"/>
              </a:rPr>
              <a:t> – po dohode všetkých strán!</a:t>
            </a:r>
          </a:p>
          <a:p>
            <a:pPr marL="0" indent="0" algn="l"/>
            <a:r>
              <a:rPr lang="sk-SK" sz="2000" dirty="0">
                <a:latin typeface="Futura Bk BT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1E276E1-DF0A-4219-9876-DD37ADD6C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20" b="10948"/>
          <a:stretch/>
        </p:blipFill>
        <p:spPr>
          <a:xfrm>
            <a:off x="6681582" y="247706"/>
            <a:ext cx="2311659" cy="2560120"/>
          </a:xfrm>
          <a:prstGeom prst="rect">
            <a:avLst/>
          </a:prstGeom>
        </p:spPr>
      </p:pic>
      <p:sp>
        <p:nvSpPr>
          <p:cNvPr id="616" name="Google Shape;616;p48"/>
          <p:cNvSpPr txBox="1">
            <a:spLocks noGrp="1"/>
          </p:cNvSpPr>
          <p:nvPr>
            <p:ph type="title"/>
          </p:nvPr>
        </p:nvSpPr>
        <p:spPr>
          <a:xfrm>
            <a:off x="442414" y="245583"/>
            <a:ext cx="414376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OBSAH</a:t>
            </a:r>
          </a:p>
        </p:txBody>
      </p:sp>
      <p:sp>
        <p:nvSpPr>
          <p:cNvPr id="623" name="Google Shape;623;p48"/>
          <p:cNvSpPr/>
          <p:nvPr/>
        </p:nvSpPr>
        <p:spPr>
          <a:xfrm>
            <a:off x="457626" y="1786005"/>
            <a:ext cx="571901" cy="5890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Anton"/>
                <a:ea typeface="Anton"/>
                <a:cs typeface="Anton"/>
                <a:sym typeface="Anton"/>
              </a:rPr>
              <a:t>  2</a:t>
            </a:r>
            <a:endParaRPr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24" name="Google Shape;624;p48"/>
          <p:cNvSpPr txBox="1">
            <a:spLocks noGrp="1"/>
          </p:cNvSpPr>
          <p:nvPr>
            <p:ph type="subTitle" idx="1"/>
          </p:nvPr>
        </p:nvSpPr>
        <p:spPr>
          <a:xfrm>
            <a:off x="1076559" y="2484195"/>
            <a:ext cx="3454125" cy="647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k-SK" b="1" dirty="0">
                <a:latin typeface="Futura Bk BT" panose="020B0502020204020303" pitchFamily="34" charset="0"/>
                <a:hlinkClick r:id="rId5" action="ppaction://hlinksldjump"/>
              </a:rPr>
              <a:t>Program starostlivosti o vlka</a:t>
            </a:r>
            <a:br>
              <a:rPr lang="sk-SK" b="1" dirty="0">
                <a:latin typeface="Futura Bk BT" panose="020B0502020204020303" pitchFamily="34" charset="0"/>
              </a:rPr>
            </a:br>
            <a:r>
              <a:rPr lang="sk-SK" b="1" dirty="0" err="1">
                <a:latin typeface="Futura Bk BT" panose="020B0502020204020303" pitchFamily="34" charset="0"/>
              </a:rPr>
              <a:t>kvótovanie</a:t>
            </a:r>
            <a:r>
              <a:rPr lang="sk-SK" b="1" dirty="0">
                <a:latin typeface="Futura Bk BT" panose="020B0502020204020303" pitchFamily="34" charset="0"/>
              </a:rPr>
              <a:t>, </a:t>
            </a:r>
            <a:r>
              <a:rPr lang="sk-SK" sz="1600" b="1" dirty="0">
                <a:latin typeface="Futura Bk BT" panose="020B0502020204020303" pitchFamily="34" charset="0"/>
              </a:rPr>
              <a:t>monitoring, škody, lov</a:t>
            </a:r>
            <a:endParaRPr sz="1600" b="1" dirty="0">
              <a:latin typeface="Futura Bk BT" panose="020B0502020204020303" pitchFamily="34" charset="0"/>
            </a:endParaRPr>
          </a:p>
        </p:txBody>
      </p:sp>
      <p:sp>
        <p:nvSpPr>
          <p:cNvPr id="625" name="Google Shape;625;p48"/>
          <p:cNvSpPr/>
          <p:nvPr/>
        </p:nvSpPr>
        <p:spPr>
          <a:xfrm>
            <a:off x="457625" y="2629966"/>
            <a:ext cx="571901" cy="5890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Anton"/>
                <a:ea typeface="Anton"/>
                <a:cs typeface="Anton"/>
                <a:sym typeface="Anton"/>
              </a:rPr>
              <a:t>  3</a:t>
            </a:r>
            <a:endParaRPr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26" name="Google Shape;626;p48"/>
          <p:cNvSpPr txBox="1">
            <a:spLocks noGrp="1"/>
          </p:cNvSpPr>
          <p:nvPr>
            <p:ph type="subTitle" idx="1"/>
          </p:nvPr>
        </p:nvSpPr>
        <p:spPr>
          <a:xfrm>
            <a:off x="1081404" y="3529122"/>
            <a:ext cx="3454125" cy="589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sk-SK" b="1" dirty="0">
                <a:latin typeface="Futura Bk BT" panose="020B0502020204020303" pitchFamily="34" charset="0"/>
                <a:hlinkClick r:id="rId6" action="ppaction://hlinksldjump"/>
              </a:rPr>
              <a:t>Čo môže spôsobiť zákaz lovu?</a:t>
            </a:r>
            <a:endParaRPr b="1" dirty="0">
              <a:latin typeface="Futura Bk BT" panose="020B0502020204020303" pitchFamily="34" charset="0"/>
            </a:endParaRPr>
          </a:p>
        </p:txBody>
      </p:sp>
      <p:sp>
        <p:nvSpPr>
          <p:cNvPr id="627" name="Google Shape;627;p48"/>
          <p:cNvSpPr/>
          <p:nvPr/>
        </p:nvSpPr>
        <p:spPr>
          <a:xfrm>
            <a:off x="457624" y="4317888"/>
            <a:ext cx="571901" cy="5890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Anton"/>
                <a:ea typeface="Anton"/>
                <a:cs typeface="Anton"/>
                <a:sym typeface="Anton"/>
              </a:rPr>
              <a:t> 5</a:t>
            </a:r>
            <a:endParaRPr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28" name="Google Shape;628;p48"/>
          <p:cNvSpPr txBox="1">
            <a:spLocks noGrp="1"/>
          </p:cNvSpPr>
          <p:nvPr>
            <p:ph type="subTitle" idx="1"/>
          </p:nvPr>
        </p:nvSpPr>
        <p:spPr>
          <a:xfrm>
            <a:off x="1083682" y="4321389"/>
            <a:ext cx="3454125" cy="5890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sk-SK" b="1" dirty="0">
                <a:latin typeface="Futura Bk BT" panose="020B0502020204020303" pitchFamily="34" charset="0"/>
                <a:hlinkClick r:id="rId7" action="ppaction://hlinksldjump"/>
              </a:rPr>
              <a:t>Krajný postoj</a:t>
            </a:r>
            <a:endParaRPr lang="sk-SK" b="1" dirty="0">
              <a:latin typeface="Futura Bk BT" panose="020B0502020204020303" pitchFamily="34" charset="0"/>
            </a:endParaRP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1AE89E4D-47F9-4B0B-A6FF-729DEC58E3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16" b="485"/>
          <a:stretch/>
        </p:blipFill>
        <p:spPr>
          <a:xfrm>
            <a:off x="4783806" y="245583"/>
            <a:ext cx="1850743" cy="256549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E907D7D-D59B-40AC-B144-9BD2B3B5F0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645"/>
          <a:stretch/>
        </p:blipFill>
        <p:spPr>
          <a:xfrm>
            <a:off x="4782467" y="2846071"/>
            <a:ext cx="4188042" cy="2102594"/>
          </a:xfrm>
          <a:prstGeom prst="rect">
            <a:avLst/>
          </a:prstGeom>
        </p:spPr>
      </p:pic>
      <p:sp>
        <p:nvSpPr>
          <p:cNvPr id="16" name="Google Shape;628;p48">
            <a:extLst>
              <a:ext uri="{FF2B5EF4-FFF2-40B4-BE49-F238E27FC236}">
                <a16:creationId xmlns:a16="http://schemas.microsoft.com/office/drawing/2014/main" id="{C2568DD5-771F-41FA-B554-502A24BAE0D0}"/>
              </a:ext>
            </a:extLst>
          </p:cNvPr>
          <p:cNvSpPr txBox="1">
            <a:spLocks/>
          </p:cNvSpPr>
          <p:nvPr/>
        </p:nvSpPr>
        <p:spPr>
          <a:xfrm>
            <a:off x="4782467" y="4651577"/>
            <a:ext cx="3454125" cy="258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sk-SK" sz="700" dirty="0" err="1">
                <a:solidFill>
                  <a:schemeClr val="tx1"/>
                </a:solidFill>
                <a:latin typeface="Futura Bk BT" panose="020B0502020204020303" pitchFamily="34" charset="0"/>
              </a:rPr>
              <a:t>Foto</a:t>
            </a:r>
            <a:r>
              <a:rPr lang="sk-SK" sz="700" dirty="0">
                <a:solidFill>
                  <a:schemeClr val="tx1"/>
                </a:solidFill>
                <a:latin typeface="Futura Bk BT" panose="020B0502020204020303" pitchFamily="34" charset="0"/>
              </a:rPr>
              <a:t>: PZ Harichovce, 2016</a:t>
            </a:r>
          </a:p>
        </p:txBody>
      </p:sp>
      <p:sp>
        <p:nvSpPr>
          <p:cNvPr id="19" name="Google Shape;627;p48">
            <a:extLst>
              <a:ext uri="{FF2B5EF4-FFF2-40B4-BE49-F238E27FC236}">
                <a16:creationId xmlns:a16="http://schemas.microsoft.com/office/drawing/2014/main" id="{8AF2EA2E-C8B1-4E12-8304-39159F3F89A1}"/>
              </a:ext>
            </a:extLst>
          </p:cNvPr>
          <p:cNvSpPr/>
          <p:nvPr/>
        </p:nvSpPr>
        <p:spPr>
          <a:xfrm>
            <a:off x="442414" y="3473927"/>
            <a:ext cx="571901" cy="5890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Anton"/>
                <a:ea typeface="Anton"/>
                <a:cs typeface="Anton"/>
                <a:sym typeface="Anton"/>
              </a:rPr>
              <a:t>  4</a:t>
            </a:r>
            <a:endParaRPr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0" name="Google Shape;626;p48">
            <a:extLst>
              <a:ext uri="{FF2B5EF4-FFF2-40B4-BE49-F238E27FC236}">
                <a16:creationId xmlns:a16="http://schemas.microsoft.com/office/drawing/2014/main" id="{104E79CD-8E50-49E7-9F6F-F166A74A1199}"/>
              </a:ext>
            </a:extLst>
          </p:cNvPr>
          <p:cNvSpPr txBox="1">
            <a:spLocks/>
          </p:cNvSpPr>
          <p:nvPr/>
        </p:nvSpPr>
        <p:spPr>
          <a:xfrm>
            <a:off x="1029525" y="1794292"/>
            <a:ext cx="3454125" cy="58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sk-SK" b="1" dirty="0">
                <a:latin typeface="Futura Bk BT" panose="020B0502020204020303" pitchFamily="34" charset="0"/>
                <a:hlinkClick r:id="rId10" action="ppaction://hlinksldjump"/>
              </a:rPr>
              <a:t>Legislatívne postavenie</a:t>
            </a:r>
            <a:endParaRPr lang="sk-SK" b="1" dirty="0">
              <a:latin typeface="Futura Bk BT" panose="020B0502020204020303" pitchFamily="34" charset="0"/>
            </a:endParaRPr>
          </a:p>
        </p:txBody>
      </p:sp>
      <p:sp>
        <p:nvSpPr>
          <p:cNvPr id="15" name="Google Shape;626;p48">
            <a:extLst>
              <a:ext uri="{FF2B5EF4-FFF2-40B4-BE49-F238E27FC236}">
                <a16:creationId xmlns:a16="http://schemas.microsoft.com/office/drawing/2014/main" id="{104E79CD-8E50-49E7-9F6F-F166A74A1199}"/>
              </a:ext>
            </a:extLst>
          </p:cNvPr>
          <p:cNvSpPr txBox="1">
            <a:spLocks/>
          </p:cNvSpPr>
          <p:nvPr/>
        </p:nvSpPr>
        <p:spPr>
          <a:xfrm>
            <a:off x="1029525" y="1002025"/>
            <a:ext cx="3707248" cy="58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nton"/>
              <a:buNone/>
              <a:defRPr sz="21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sk-SK" b="1" dirty="0">
                <a:latin typeface="Futura Bk BT" panose="020B0502020204020303" pitchFamily="34" charset="0"/>
                <a:hlinkClick r:id="rId11" action="ppaction://hlinksldjump"/>
              </a:rPr>
              <a:t>História, rozšírenie, biotop</a:t>
            </a:r>
            <a:endParaRPr lang="sk-SK" b="1" dirty="0">
              <a:latin typeface="Futura Bk BT" panose="020B0502020204020303" pitchFamily="34" charset="0"/>
            </a:endParaRPr>
          </a:p>
        </p:txBody>
      </p:sp>
      <p:sp>
        <p:nvSpPr>
          <p:cNvPr id="17" name="Google Shape;623;p48"/>
          <p:cNvSpPr/>
          <p:nvPr/>
        </p:nvSpPr>
        <p:spPr>
          <a:xfrm>
            <a:off x="442414" y="945366"/>
            <a:ext cx="571901" cy="5890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Anton"/>
                <a:ea typeface="Anton"/>
                <a:cs typeface="Anton"/>
                <a:sym typeface="Anton"/>
              </a:rPr>
              <a:t>  1</a:t>
            </a:r>
            <a:endParaRPr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1" name="BlokTextu 1"/>
          <p:cNvSpPr txBox="1"/>
          <p:nvPr/>
        </p:nvSpPr>
        <p:spPr>
          <a:xfrm>
            <a:off x="8432800" y="493275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6603" r="18879" b="8402"/>
          <a:stretch/>
        </p:blipFill>
        <p:spPr>
          <a:xfrm>
            <a:off x="2985110" y="124880"/>
            <a:ext cx="6058335" cy="5018620"/>
          </a:xfrm>
          <a:prstGeom prst="rect">
            <a:avLst/>
          </a:prstGeom>
        </p:spPr>
      </p:pic>
      <p:sp>
        <p:nvSpPr>
          <p:cNvPr id="307" name="Google Shape;307;p41"/>
          <p:cNvSpPr txBox="1">
            <a:spLocks noGrp="1"/>
          </p:cNvSpPr>
          <p:nvPr>
            <p:ph type="title"/>
          </p:nvPr>
        </p:nvSpPr>
        <p:spPr>
          <a:xfrm>
            <a:off x="58952" y="124880"/>
            <a:ext cx="824404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STÚPAJÚCE STAVY VLKA V EURÓPE</a:t>
            </a:r>
            <a:endParaRPr dirty="0"/>
          </a:p>
        </p:txBody>
      </p:sp>
      <p:grpSp>
        <p:nvGrpSpPr>
          <p:cNvPr id="377" name="Google Shape;377;p41"/>
          <p:cNvGrpSpPr/>
          <p:nvPr/>
        </p:nvGrpSpPr>
        <p:grpSpPr>
          <a:xfrm>
            <a:off x="1787529" y="3770520"/>
            <a:ext cx="1232212" cy="141330"/>
            <a:chOff x="3665467" y="2456885"/>
            <a:chExt cx="1232212" cy="141330"/>
          </a:xfrm>
        </p:grpSpPr>
        <p:sp>
          <p:nvSpPr>
            <p:cNvPr id="378" name="Google Shape;378;p41"/>
            <p:cNvSpPr/>
            <p:nvPr/>
          </p:nvSpPr>
          <p:spPr>
            <a:xfrm>
              <a:off x="3665467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1"/>
            <p:cNvSpPr/>
            <p:nvPr/>
          </p:nvSpPr>
          <p:spPr>
            <a:xfrm>
              <a:off x="3734889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1"/>
            <p:cNvSpPr/>
            <p:nvPr/>
          </p:nvSpPr>
          <p:spPr>
            <a:xfrm>
              <a:off x="3804311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1"/>
            <p:cNvSpPr/>
            <p:nvPr/>
          </p:nvSpPr>
          <p:spPr>
            <a:xfrm>
              <a:off x="3873732" y="2456885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3943160" y="2456885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1"/>
            <p:cNvSpPr/>
            <p:nvPr/>
          </p:nvSpPr>
          <p:spPr>
            <a:xfrm>
              <a:off x="4012581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1"/>
            <p:cNvSpPr/>
            <p:nvPr/>
          </p:nvSpPr>
          <p:spPr>
            <a:xfrm>
              <a:off x="4082003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1"/>
            <p:cNvSpPr/>
            <p:nvPr/>
          </p:nvSpPr>
          <p:spPr>
            <a:xfrm>
              <a:off x="4151425" y="2456885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1"/>
            <p:cNvSpPr/>
            <p:nvPr/>
          </p:nvSpPr>
          <p:spPr>
            <a:xfrm>
              <a:off x="4220852" y="2456885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1"/>
            <p:cNvSpPr/>
            <p:nvPr/>
          </p:nvSpPr>
          <p:spPr>
            <a:xfrm>
              <a:off x="4290274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1"/>
            <p:cNvSpPr/>
            <p:nvPr/>
          </p:nvSpPr>
          <p:spPr>
            <a:xfrm>
              <a:off x="4359695" y="2456885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1"/>
            <p:cNvSpPr/>
            <p:nvPr/>
          </p:nvSpPr>
          <p:spPr>
            <a:xfrm>
              <a:off x="4429117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1"/>
            <p:cNvSpPr/>
            <p:nvPr/>
          </p:nvSpPr>
          <p:spPr>
            <a:xfrm>
              <a:off x="4498539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1"/>
            <p:cNvSpPr/>
            <p:nvPr/>
          </p:nvSpPr>
          <p:spPr>
            <a:xfrm>
              <a:off x="4567960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1"/>
            <p:cNvSpPr/>
            <p:nvPr/>
          </p:nvSpPr>
          <p:spPr>
            <a:xfrm>
              <a:off x="4637382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1"/>
            <p:cNvSpPr/>
            <p:nvPr/>
          </p:nvSpPr>
          <p:spPr>
            <a:xfrm>
              <a:off x="4706803" y="2456885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1"/>
            <p:cNvSpPr/>
            <p:nvPr/>
          </p:nvSpPr>
          <p:spPr>
            <a:xfrm>
              <a:off x="4776225" y="2456885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1"/>
            <p:cNvSpPr/>
            <p:nvPr/>
          </p:nvSpPr>
          <p:spPr>
            <a:xfrm>
              <a:off x="4845646" y="2456885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41"/>
          <p:cNvGrpSpPr/>
          <p:nvPr/>
        </p:nvGrpSpPr>
        <p:grpSpPr>
          <a:xfrm>
            <a:off x="1739847" y="4487478"/>
            <a:ext cx="1232212" cy="141330"/>
            <a:chOff x="3665467" y="3070353"/>
            <a:chExt cx="1232212" cy="141330"/>
          </a:xfrm>
        </p:grpSpPr>
        <p:sp>
          <p:nvSpPr>
            <p:cNvPr id="397" name="Google Shape;397;p41"/>
            <p:cNvSpPr/>
            <p:nvPr/>
          </p:nvSpPr>
          <p:spPr>
            <a:xfrm>
              <a:off x="3665467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1"/>
            <p:cNvSpPr/>
            <p:nvPr/>
          </p:nvSpPr>
          <p:spPr>
            <a:xfrm>
              <a:off x="3734889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1"/>
            <p:cNvSpPr/>
            <p:nvPr/>
          </p:nvSpPr>
          <p:spPr>
            <a:xfrm>
              <a:off x="3804311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1"/>
            <p:cNvSpPr/>
            <p:nvPr/>
          </p:nvSpPr>
          <p:spPr>
            <a:xfrm>
              <a:off x="3873732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1"/>
            <p:cNvSpPr/>
            <p:nvPr/>
          </p:nvSpPr>
          <p:spPr>
            <a:xfrm>
              <a:off x="3943160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1"/>
            <p:cNvSpPr/>
            <p:nvPr/>
          </p:nvSpPr>
          <p:spPr>
            <a:xfrm>
              <a:off x="4012581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4082003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4151425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1"/>
            <p:cNvSpPr/>
            <p:nvPr/>
          </p:nvSpPr>
          <p:spPr>
            <a:xfrm>
              <a:off x="4220852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1"/>
            <p:cNvSpPr/>
            <p:nvPr/>
          </p:nvSpPr>
          <p:spPr>
            <a:xfrm>
              <a:off x="4290274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1"/>
            <p:cNvSpPr/>
            <p:nvPr/>
          </p:nvSpPr>
          <p:spPr>
            <a:xfrm>
              <a:off x="4359695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4429117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4498539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1"/>
            <p:cNvSpPr/>
            <p:nvPr/>
          </p:nvSpPr>
          <p:spPr>
            <a:xfrm>
              <a:off x="4567960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1"/>
            <p:cNvSpPr/>
            <p:nvPr/>
          </p:nvSpPr>
          <p:spPr>
            <a:xfrm>
              <a:off x="4637382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1"/>
            <p:cNvSpPr/>
            <p:nvPr/>
          </p:nvSpPr>
          <p:spPr>
            <a:xfrm>
              <a:off x="4706803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1"/>
            <p:cNvSpPr/>
            <p:nvPr/>
          </p:nvSpPr>
          <p:spPr>
            <a:xfrm>
              <a:off x="4776225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1"/>
            <p:cNvSpPr/>
            <p:nvPr/>
          </p:nvSpPr>
          <p:spPr>
            <a:xfrm>
              <a:off x="4845646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41"/>
          <p:cNvGrpSpPr/>
          <p:nvPr/>
        </p:nvGrpSpPr>
        <p:grpSpPr>
          <a:xfrm>
            <a:off x="1778828" y="1370408"/>
            <a:ext cx="1232212" cy="141330"/>
            <a:chOff x="3665467" y="3683822"/>
            <a:chExt cx="1232212" cy="141330"/>
          </a:xfrm>
        </p:grpSpPr>
        <p:sp>
          <p:nvSpPr>
            <p:cNvPr id="416" name="Google Shape;416;p41"/>
            <p:cNvSpPr/>
            <p:nvPr/>
          </p:nvSpPr>
          <p:spPr>
            <a:xfrm>
              <a:off x="3665467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3734889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3804311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3873732" y="3683822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1"/>
            <p:cNvSpPr/>
            <p:nvPr/>
          </p:nvSpPr>
          <p:spPr>
            <a:xfrm>
              <a:off x="3943160" y="3683822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4012581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1"/>
            <p:cNvSpPr/>
            <p:nvPr/>
          </p:nvSpPr>
          <p:spPr>
            <a:xfrm>
              <a:off x="4082003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1"/>
            <p:cNvSpPr/>
            <p:nvPr/>
          </p:nvSpPr>
          <p:spPr>
            <a:xfrm>
              <a:off x="4151425" y="3683822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1"/>
            <p:cNvSpPr/>
            <p:nvPr/>
          </p:nvSpPr>
          <p:spPr>
            <a:xfrm>
              <a:off x="4220852" y="3683822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1"/>
            <p:cNvSpPr/>
            <p:nvPr/>
          </p:nvSpPr>
          <p:spPr>
            <a:xfrm>
              <a:off x="4290274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1"/>
            <p:cNvSpPr/>
            <p:nvPr/>
          </p:nvSpPr>
          <p:spPr>
            <a:xfrm>
              <a:off x="4359695" y="3683822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1"/>
            <p:cNvSpPr/>
            <p:nvPr/>
          </p:nvSpPr>
          <p:spPr>
            <a:xfrm>
              <a:off x="4429117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1"/>
            <p:cNvSpPr/>
            <p:nvPr/>
          </p:nvSpPr>
          <p:spPr>
            <a:xfrm>
              <a:off x="4498539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1"/>
            <p:cNvSpPr/>
            <p:nvPr/>
          </p:nvSpPr>
          <p:spPr>
            <a:xfrm>
              <a:off x="4567960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1"/>
            <p:cNvSpPr/>
            <p:nvPr/>
          </p:nvSpPr>
          <p:spPr>
            <a:xfrm>
              <a:off x="4637382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1"/>
            <p:cNvSpPr/>
            <p:nvPr/>
          </p:nvSpPr>
          <p:spPr>
            <a:xfrm>
              <a:off x="4706803" y="3683822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1"/>
            <p:cNvSpPr/>
            <p:nvPr/>
          </p:nvSpPr>
          <p:spPr>
            <a:xfrm>
              <a:off x="4776225" y="3683822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1"/>
            <p:cNvSpPr/>
            <p:nvPr/>
          </p:nvSpPr>
          <p:spPr>
            <a:xfrm>
              <a:off x="4845646" y="3683822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" name="Google Shape;434;p41"/>
          <p:cNvGrpSpPr/>
          <p:nvPr/>
        </p:nvGrpSpPr>
        <p:grpSpPr>
          <a:xfrm>
            <a:off x="1778828" y="2803166"/>
            <a:ext cx="1232212" cy="141330"/>
            <a:chOff x="3665467" y="4297291"/>
            <a:chExt cx="1232212" cy="141330"/>
          </a:xfrm>
        </p:grpSpPr>
        <p:sp>
          <p:nvSpPr>
            <p:cNvPr id="435" name="Google Shape;435;p41"/>
            <p:cNvSpPr/>
            <p:nvPr/>
          </p:nvSpPr>
          <p:spPr>
            <a:xfrm>
              <a:off x="3665467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1"/>
            <p:cNvSpPr/>
            <p:nvPr/>
          </p:nvSpPr>
          <p:spPr>
            <a:xfrm>
              <a:off x="3734889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1"/>
            <p:cNvSpPr/>
            <p:nvPr/>
          </p:nvSpPr>
          <p:spPr>
            <a:xfrm>
              <a:off x="3804311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1"/>
            <p:cNvSpPr/>
            <p:nvPr/>
          </p:nvSpPr>
          <p:spPr>
            <a:xfrm>
              <a:off x="3873732" y="4297291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3943160" y="4297291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4012581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1"/>
            <p:cNvSpPr/>
            <p:nvPr/>
          </p:nvSpPr>
          <p:spPr>
            <a:xfrm>
              <a:off x="4082003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1"/>
            <p:cNvSpPr/>
            <p:nvPr/>
          </p:nvSpPr>
          <p:spPr>
            <a:xfrm>
              <a:off x="4151425" y="4297291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4220852" y="4297291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4290274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4359695" y="4297291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4429117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4498539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4567960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4637382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4706803" y="4297291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4776225" y="4297291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4845646" y="4297291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63" name="Google Shape;463;p41"/>
          <p:cNvCxnSpPr/>
          <p:nvPr/>
        </p:nvCxnSpPr>
        <p:spPr>
          <a:xfrm rot="10800000">
            <a:off x="1787355" y="1240448"/>
            <a:ext cx="3485339" cy="1644990"/>
          </a:xfrm>
          <a:prstGeom prst="bentConnector3">
            <a:avLst>
              <a:gd name="adj1" fmla="val 2026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4" name="Google Shape;464;p41"/>
          <p:cNvCxnSpPr/>
          <p:nvPr/>
        </p:nvCxnSpPr>
        <p:spPr>
          <a:xfrm rot="10800000">
            <a:off x="1787356" y="2659714"/>
            <a:ext cx="4090945" cy="53633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5" name="Google Shape;465;p41"/>
          <p:cNvCxnSpPr/>
          <p:nvPr/>
        </p:nvCxnSpPr>
        <p:spPr>
          <a:xfrm rot="10800000" flipV="1">
            <a:off x="6393926" y="2591630"/>
            <a:ext cx="2271102" cy="698534"/>
          </a:xfrm>
          <a:prstGeom prst="bentConnector3">
            <a:avLst>
              <a:gd name="adj1" fmla="val 76842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41"/>
          <p:cNvCxnSpPr/>
          <p:nvPr/>
        </p:nvCxnSpPr>
        <p:spPr>
          <a:xfrm flipV="1">
            <a:off x="1787355" y="3527668"/>
            <a:ext cx="4090945" cy="48570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24" name="Google Shape;463;p41"/>
          <p:cNvCxnSpPr/>
          <p:nvPr/>
        </p:nvCxnSpPr>
        <p:spPr>
          <a:xfrm rot="10800000" flipV="1">
            <a:off x="1753192" y="3870014"/>
            <a:ext cx="4209004" cy="519963"/>
          </a:xfrm>
          <a:prstGeom prst="bentConnector3">
            <a:avLst>
              <a:gd name="adj1" fmla="val 37793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25" name="Google Shape;396;p41"/>
          <p:cNvGrpSpPr/>
          <p:nvPr/>
        </p:nvGrpSpPr>
        <p:grpSpPr>
          <a:xfrm>
            <a:off x="7652172" y="2316258"/>
            <a:ext cx="1232212" cy="141330"/>
            <a:chOff x="3665467" y="3070353"/>
            <a:chExt cx="1232212" cy="141330"/>
          </a:xfrm>
        </p:grpSpPr>
        <p:sp>
          <p:nvSpPr>
            <p:cNvPr id="4326" name="Google Shape;397;p41"/>
            <p:cNvSpPr/>
            <p:nvPr/>
          </p:nvSpPr>
          <p:spPr>
            <a:xfrm>
              <a:off x="3665467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398;p41"/>
            <p:cNvSpPr/>
            <p:nvPr/>
          </p:nvSpPr>
          <p:spPr>
            <a:xfrm>
              <a:off x="3734889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399;p41"/>
            <p:cNvSpPr/>
            <p:nvPr/>
          </p:nvSpPr>
          <p:spPr>
            <a:xfrm>
              <a:off x="3804311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00;p41"/>
            <p:cNvSpPr/>
            <p:nvPr/>
          </p:nvSpPr>
          <p:spPr>
            <a:xfrm>
              <a:off x="3873732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01;p41"/>
            <p:cNvSpPr/>
            <p:nvPr/>
          </p:nvSpPr>
          <p:spPr>
            <a:xfrm>
              <a:off x="3943160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02;p41"/>
            <p:cNvSpPr/>
            <p:nvPr/>
          </p:nvSpPr>
          <p:spPr>
            <a:xfrm>
              <a:off x="4012581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03;p41"/>
            <p:cNvSpPr/>
            <p:nvPr/>
          </p:nvSpPr>
          <p:spPr>
            <a:xfrm>
              <a:off x="4082003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04;p41"/>
            <p:cNvSpPr/>
            <p:nvPr/>
          </p:nvSpPr>
          <p:spPr>
            <a:xfrm>
              <a:off x="4151425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05;p41"/>
            <p:cNvSpPr/>
            <p:nvPr/>
          </p:nvSpPr>
          <p:spPr>
            <a:xfrm>
              <a:off x="4220852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06;p41"/>
            <p:cNvSpPr/>
            <p:nvPr/>
          </p:nvSpPr>
          <p:spPr>
            <a:xfrm>
              <a:off x="4290274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07;p41"/>
            <p:cNvSpPr/>
            <p:nvPr/>
          </p:nvSpPr>
          <p:spPr>
            <a:xfrm>
              <a:off x="4359695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08;p41"/>
            <p:cNvSpPr/>
            <p:nvPr/>
          </p:nvSpPr>
          <p:spPr>
            <a:xfrm>
              <a:off x="4429117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09;p41"/>
            <p:cNvSpPr/>
            <p:nvPr/>
          </p:nvSpPr>
          <p:spPr>
            <a:xfrm>
              <a:off x="4498539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10;p41"/>
            <p:cNvSpPr/>
            <p:nvPr/>
          </p:nvSpPr>
          <p:spPr>
            <a:xfrm>
              <a:off x="4567960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11;p41"/>
            <p:cNvSpPr/>
            <p:nvPr/>
          </p:nvSpPr>
          <p:spPr>
            <a:xfrm>
              <a:off x="4637382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12;p41"/>
            <p:cNvSpPr/>
            <p:nvPr/>
          </p:nvSpPr>
          <p:spPr>
            <a:xfrm>
              <a:off x="4706803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13;p41"/>
            <p:cNvSpPr/>
            <p:nvPr/>
          </p:nvSpPr>
          <p:spPr>
            <a:xfrm>
              <a:off x="4776225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14;p41"/>
            <p:cNvSpPr/>
            <p:nvPr/>
          </p:nvSpPr>
          <p:spPr>
            <a:xfrm>
              <a:off x="4845646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44" name="Google Shape;464;p41"/>
          <p:cNvCxnSpPr/>
          <p:nvPr/>
        </p:nvCxnSpPr>
        <p:spPr>
          <a:xfrm rot="10800000">
            <a:off x="6796831" y="1370408"/>
            <a:ext cx="776593" cy="624312"/>
          </a:xfrm>
          <a:prstGeom prst="bentConnector3">
            <a:avLst>
              <a:gd name="adj1" fmla="val 100187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45" name="Google Shape;396;p41"/>
          <p:cNvGrpSpPr/>
          <p:nvPr/>
        </p:nvGrpSpPr>
        <p:grpSpPr>
          <a:xfrm>
            <a:off x="7639213" y="1919666"/>
            <a:ext cx="1232212" cy="141330"/>
            <a:chOff x="3665467" y="3070353"/>
            <a:chExt cx="1232212" cy="141330"/>
          </a:xfrm>
        </p:grpSpPr>
        <p:sp>
          <p:nvSpPr>
            <p:cNvPr id="4346" name="Google Shape;397;p41"/>
            <p:cNvSpPr/>
            <p:nvPr/>
          </p:nvSpPr>
          <p:spPr>
            <a:xfrm>
              <a:off x="3665467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398;p41"/>
            <p:cNvSpPr/>
            <p:nvPr/>
          </p:nvSpPr>
          <p:spPr>
            <a:xfrm>
              <a:off x="3734889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399;p41"/>
            <p:cNvSpPr/>
            <p:nvPr/>
          </p:nvSpPr>
          <p:spPr>
            <a:xfrm>
              <a:off x="3804311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00;p41"/>
            <p:cNvSpPr/>
            <p:nvPr/>
          </p:nvSpPr>
          <p:spPr>
            <a:xfrm>
              <a:off x="3873732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01;p41"/>
            <p:cNvSpPr/>
            <p:nvPr/>
          </p:nvSpPr>
          <p:spPr>
            <a:xfrm>
              <a:off x="3943160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02;p41"/>
            <p:cNvSpPr/>
            <p:nvPr/>
          </p:nvSpPr>
          <p:spPr>
            <a:xfrm>
              <a:off x="4012581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03;p41"/>
            <p:cNvSpPr/>
            <p:nvPr/>
          </p:nvSpPr>
          <p:spPr>
            <a:xfrm>
              <a:off x="4082003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04;p41"/>
            <p:cNvSpPr/>
            <p:nvPr/>
          </p:nvSpPr>
          <p:spPr>
            <a:xfrm>
              <a:off x="4151425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05;p41"/>
            <p:cNvSpPr/>
            <p:nvPr/>
          </p:nvSpPr>
          <p:spPr>
            <a:xfrm>
              <a:off x="4220852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06;p41"/>
            <p:cNvSpPr/>
            <p:nvPr/>
          </p:nvSpPr>
          <p:spPr>
            <a:xfrm>
              <a:off x="4290274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07;p41"/>
            <p:cNvSpPr/>
            <p:nvPr/>
          </p:nvSpPr>
          <p:spPr>
            <a:xfrm>
              <a:off x="4359695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08;p41"/>
            <p:cNvSpPr/>
            <p:nvPr/>
          </p:nvSpPr>
          <p:spPr>
            <a:xfrm>
              <a:off x="4429117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09;p41"/>
            <p:cNvSpPr/>
            <p:nvPr/>
          </p:nvSpPr>
          <p:spPr>
            <a:xfrm>
              <a:off x="4498539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10;p41"/>
            <p:cNvSpPr/>
            <p:nvPr/>
          </p:nvSpPr>
          <p:spPr>
            <a:xfrm>
              <a:off x="4567960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11;p41"/>
            <p:cNvSpPr/>
            <p:nvPr/>
          </p:nvSpPr>
          <p:spPr>
            <a:xfrm>
              <a:off x="4637382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12;p41"/>
            <p:cNvSpPr/>
            <p:nvPr/>
          </p:nvSpPr>
          <p:spPr>
            <a:xfrm>
              <a:off x="4706803" y="3070353"/>
              <a:ext cx="52027" cy="141330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13;p41"/>
            <p:cNvSpPr/>
            <p:nvPr/>
          </p:nvSpPr>
          <p:spPr>
            <a:xfrm>
              <a:off x="4776225" y="3070353"/>
              <a:ext cx="52027" cy="14127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14;p41"/>
            <p:cNvSpPr/>
            <p:nvPr/>
          </p:nvSpPr>
          <p:spPr>
            <a:xfrm>
              <a:off x="4845646" y="3070353"/>
              <a:ext cx="52033" cy="141330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64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18" y="815837"/>
            <a:ext cx="1581538" cy="15773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365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2" y="3593711"/>
            <a:ext cx="1635294" cy="15510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366" name="Obrázok 4"/>
          <p:cNvPicPr>
            <a:picLocks noChangeAspect="1"/>
          </p:cNvPicPr>
          <p:nvPr/>
        </p:nvPicPr>
        <p:blipFill rotWithShape="1">
          <a:blip r:embed="rId6"/>
          <a:srcRect l="11393" r="34730" b="18809"/>
          <a:stretch/>
        </p:blipFill>
        <p:spPr>
          <a:xfrm>
            <a:off x="121613" y="2439508"/>
            <a:ext cx="1581846" cy="14714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367" name="Obrázo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623" y="93042"/>
            <a:ext cx="1389649" cy="17180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Obrázok 26"/>
          <p:cNvPicPr>
            <a:picLocks noChangeAspect="1"/>
          </p:cNvPicPr>
          <p:nvPr/>
        </p:nvPicPr>
        <p:blipFill rotWithShape="1">
          <a:blip r:embed="rId8"/>
          <a:srcRect l="22952" t="21503" r="42857" b="11280"/>
          <a:stretch/>
        </p:blipFill>
        <p:spPr>
          <a:xfrm>
            <a:off x="6961105" y="2719718"/>
            <a:ext cx="2154497" cy="2382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-34836" y="635726"/>
            <a:ext cx="9144000" cy="78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91589" y="127325"/>
            <a:ext cx="8543108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400" dirty="0"/>
              <a:t>ZÁVER</a:t>
            </a:r>
            <a:endParaRPr sz="4400" dirty="0"/>
          </a:p>
        </p:txBody>
      </p:sp>
      <p:sp>
        <p:nvSpPr>
          <p:cNvPr id="7" name="Obdĺžnik 6"/>
          <p:cNvSpPr/>
          <p:nvPr/>
        </p:nvSpPr>
        <p:spPr>
          <a:xfrm>
            <a:off x="113209" y="947876"/>
            <a:ext cx="884790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Slovensko spĺňa všetky podmienky pre prísny lov tejto šelmy daný prílohou V. Smernice o biotopoch,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Vlk je dlhodobo v priaznivom stave,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rast jeho populácie úzko korešponduje s nárastom populácie raticovej zveri,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za 15 r. zväčšil svoj areál výskytu z pôvodných 1,3 mil. ha na 1,79 mil. ha, čo je nárast o 38 % </a:t>
            </a:r>
            <a:endParaRPr lang="sk-SK" i="1" dirty="0">
              <a:solidFill>
                <a:schemeClr val="tx1"/>
              </a:solidFill>
              <a:latin typeface="Futura Bk B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každoročná výška lovu nespôsobuje jeho pokles, nikdy nie je ulovená ani 1/4 jeho ročného prírastku, počíta sa s prirodzeným úhynom a počtom, ktoré majú zabezpečiť migráciu vlčích populácií do iných krajín, čo sa nám posledné roky úspešne darí (zaznamenaný zvýšený výskyt vlkov v Poľsku, Maďarsku i Českej republike),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b="1" dirty="0">
                <a:solidFill>
                  <a:schemeClr val="tx1"/>
                </a:solidFill>
                <a:latin typeface="Futura Bk BT"/>
              </a:rPr>
              <a:t>zákaz lovu vlka dravého platí</a:t>
            </a:r>
            <a:r>
              <a:rPr lang="sk-SK" dirty="0">
                <a:solidFill>
                  <a:schemeClr val="tx1"/>
                </a:solidFill>
                <a:latin typeface="Futura Bk BT"/>
              </a:rPr>
              <a:t> </a:t>
            </a:r>
            <a:r>
              <a:rPr lang="sk-SK" b="1" dirty="0">
                <a:solidFill>
                  <a:schemeClr val="tx1"/>
                </a:solidFill>
                <a:latin typeface="Futura Bk BT"/>
              </a:rPr>
              <a:t>celoročne v miestach jeho prirodzeného výskytu, migračných koridoroch a panónskom </a:t>
            </a:r>
            <a:r>
              <a:rPr lang="sk-SK" b="1" dirty="0" err="1">
                <a:solidFill>
                  <a:schemeClr val="tx1"/>
                </a:solidFill>
                <a:latin typeface="Futura Bk BT"/>
              </a:rPr>
              <a:t>bioregióne</a:t>
            </a:r>
            <a:r>
              <a:rPr lang="sk-SK" dirty="0">
                <a:solidFill>
                  <a:schemeClr val="tx1"/>
                </a:solidFill>
                <a:latin typeface="Futura Bk BT"/>
              </a:rPr>
              <a:t>, čo je viac ako 56,3 % územia celého Slovenska a nie územia len s výskytom vlka,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k lovu vlka dravého opäť pristupujú aj ďalšie krajiny, ktoré jeho lov v minulosti zastavili (Rakúsko, Nemecko),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lov vlka je v súlade s platnou legislatívou EÚ praktizovaný vo Švédsku, Fínsku, Slovinsku, Bulharsku,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platformu Európskej komisie (</a:t>
            </a:r>
            <a:r>
              <a:rPr lang="sk-SK" dirty="0" err="1">
                <a:solidFill>
                  <a:schemeClr val="tx1"/>
                </a:solidFill>
                <a:latin typeface="Futura Bk BT"/>
              </a:rPr>
              <a:t>Large</a:t>
            </a:r>
            <a:r>
              <a:rPr lang="sk-SK" dirty="0">
                <a:solidFill>
                  <a:schemeClr val="tx1"/>
                </a:solidFill>
                <a:latin typeface="Futura Bk BT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Futura Bk BT"/>
              </a:rPr>
              <a:t>Carnivore</a:t>
            </a:r>
            <a:r>
              <a:rPr lang="sk-SK" dirty="0">
                <a:solidFill>
                  <a:schemeClr val="tx1"/>
                </a:solidFill>
                <a:latin typeface="Futura Bk BT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Futura Bk BT"/>
              </a:rPr>
              <a:t>Initiative</a:t>
            </a:r>
            <a:r>
              <a:rPr lang="sk-SK" dirty="0">
                <a:solidFill>
                  <a:schemeClr val="tx1"/>
                </a:solidFill>
                <a:latin typeface="Futura Bk BT"/>
              </a:rPr>
              <a:t>) o koexistencii človeka s veľkými šelmami podporujú organizácie WWF, IUCN, ELO, CIC, FACE,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1"/>
                </a:solidFill>
                <a:latin typeface="Futura Bk BT"/>
              </a:rPr>
              <a:t>pre populáciu vlka je potrebná jeho praktická ochrana, nie papierová, či podriadenie sa „pocitom“.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-17417" y="1200425"/>
            <a:ext cx="9144000" cy="78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91589" y="127325"/>
            <a:ext cx="8543108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sk-SK" sz="4400" dirty="0" err="1"/>
              <a:t>Lucyan</a:t>
            </a:r>
            <a:r>
              <a:rPr lang="sk-SK" sz="4400" dirty="0"/>
              <a:t> David Mech</a:t>
            </a:r>
            <a:br>
              <a:rPr lang="sk-SK" sz="4400" dirty="0"/>
            </a:br>
            <a:r>
              <a:rPr lang="sk-SK" sz="1600" dirty="0">
                <a:solidFill>
                  <a:srgbClr val="000000"/>
                </a:solidFill>
              </a:rPr>
              <a:t>americký expert, vedec (380), autor mnohých publikácií (11 kníh, 100 článkov), pôsobí od roku 1958</a:t>
            </a:r>
            <a:endParaRPr sz="1600" dirty="0"/>
          </a:p>
        </p:txBody>
      </p:sp>
      <p:sp>
        <p:nvSpPr>
          <p:cNvPr id="7" name="Obdĺžnik 6"/>
          <p:cNvSpPr/>
          <p:nvPr/>
        </p:nvSpPr>
        <p:spPr>
          <a:xfrm>
            <a:off x="191589" y="1343122"/>
            <a:ext cx="884790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sk-SK" dirty="0">
                <a:latin typeface="Futura Bk BT"/>
              </a:rPr>
              <a:t>Počet a rozsah výskytu vlkov závisí v dnešnej dobe výhradne na dvoch faktoroch, a to na </a:t>
            </a:r>
            <a:r>
              <a:rPr lang="sk-SK" dirty="0">
                <a:solidFill>
                  <a:srgbClr val="FF0000"/>
                </a:solidFill>
                <a:latin typeface="Futura Bk BT"/>
              </a:rPr>
              <a:t>počte zveri</a:t>
            </a:r>
            <a:r>
              <a:rPr lang="sk-SK" dirty="0">
                <a:latin typeface="Futura Bk BT"/>
              </a:rPr>
              <a:t>, ktorá pre vlky predstavuje potravinovú základňu, a tiež na </a:t>
            </a:r>
            <a:r>
              <a:rPr lang="sk-SK" dirty="0">
                <a:solidFill>
                  <a:srgbClr val="FF0000"/>
                </a:solidFill>
                <a:latin typeface="Futura Bk BT"/>
              </a:rPr>
              <a:t>ľudskej náklonnosti</a:t>
            </a:r>
            <a:r>
              <a:rPr lang="sk-SK" dirty="0">
                <a:latin typeface="Futura Bk BT"/>
              </a:rPr>
              <a:t>. </a:t>
            </a:r>
          </a:p>
          <a:p>
            <a:pPr marL="0" lvl="0" indent="0">
              <a:buNone/>
            </a:pPr>
            <a:endParaRPr lang="sk-SK" dirty="0"/>
          </a:p>
          <a:p>
            <a:pPr marL="0" lvl="0" indent="0">
              <a:buNone/>
            </a:pPr>
            <a:r>
              <a:rPr lang="sk-SK" sz="2800" dirty="0">
                <a:latin typeface="Anton" panose="020B0604020202020204" charset="-18"/>
              </a:rPr>
              <a:t>„Vlk odjakživa bol a je významným druhom, ale predsa len jedným z mnohých zo zvieracieho sveta- vytvárať z neho modlu, rovnako tak ho zatracovať, neprospieva vlkom, ale výhradne prívržencom jedného alebo druhého krajného postoja.“</a:t>
            </a:r>
          </a:p>
        </p:txBody>
      </p:sp>
    </p:spTree>
    <p:extLst>
      <p:ext uri="{BB962C8B-B14F-4D97-AF65-F5344CB8AC3E}">
        <p14:creationId xmlns:p14="http://schemas.microsoft.com/office/powerpoint/2010/main" val="73478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-17417" y="1200425"/>
            <a:ext cx="9144000" cy="78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0" y="-36567"/>
            <a:ext cx="8543108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sk-SK" sz="4400" dirty="0"/>
              <a:t>KRAJNÝ POSTOJ...?</a:t>
            </a:r>
            <a:endParaRPr sz="1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25527" b="10304"/>
          <a:stretch/>
        </p:blipFill>
        <p:spPr>
          <a:xfrm>
            <a:off x="-17418" y="820945"/>
            <a:ext cx="3985390" cy="4313846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6" t="34871" b="682"/>
          <a:stretch/>
        </p:blipFill>
        <p:spPr>
          <a:xfrm>
            <a:off x="3976681" y="820945"/>
            <a:ext cx="4416425" cy="289028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8" t="63744" b="16384"/>
          <a:stretch/>
        </p:blipFill>
        <p:spPr>
          <a:xfrm>
            <a:off x="4076501" y="2255058"/>
            <a:ext cx="4440480" cy="740228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5" t="43516" b="19573"/>
          <a:stretch/>
        </p:blipFill>
        <p:spPr>
          <a:xfrm>
            <a:off x="4037160" y="2977867"/>
            <a:ext cx="4836873" cy="213775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6" t="18014" b="19707"/>
          <a:stretch/>
        </p:blipFill>
        <p:spPr>
          <a:xfrm>
            <a:off x="4076501" y="820945"/>
            <a:ext cx="4509258" cy="230777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 t="29778" r="-470" b="51428"/>
          <a:stretch/>
        </p:blipFill>
        <p:spPr>
          <a:xfrm>
            <a:off x="4163587" y="2348408"/>
            <a:ext cx="4440480" cy="118563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10093" b="67727"/>
          <a:stretch/>
        </p:blipFill>
        <p:spPr>
          <a:xfrm>
            <a:off x="4145279" y="3299349"/>
            <a:ext cx="4440480" cy="172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" y="0"/>
            <a:ext cx="2571750" cy="51435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19"/>
          <a:stretch/>
        </p:blipFill>
        <p:spPr>
          <a:xfrm>
            <a:off x="2883081" y="0"/>
            <a:ext cx="6049736" cy="501904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12635"/>
          <a:stretch/>
        </p:blipFill>
        <p:spPr>
          <a:xfrm>
            <a:off x="574766" y="16522"/>
            <a:ext cx="8159930" cy="512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5"/>
          <p:cNvSpPr txBox="1">
            <a:spLocks noGrp="1"/>
          </p:cNvSpPr>
          <p:nvPr>
            <p:ph type="title"/>
          </p:nvPr>
        </p:nvSpPr>
        <p:spPr>
          <a:xfrm>
            <a:off x="341744" y="-163197"/>
            <a:ext cx="4477594" cy="30364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b="1" dirty="0">
                <a:ln w="22225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Ďakujem za pozornosť</a:t>
            </a:r>
            <a:endParaRPr b="1" dirty="0">
              <a:ln w="22225">
                <a:solidFill>
                  <a:sysClr val="windowText" lastClr="000000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" name="Google Shape;553;p45"/>
          <p:cNvSpPr/>
          <p:nvPr/>
        </p:nvSpPr>
        <p:spPr>
          <a:xfrm>
            <a:off x="134911" y="54162"/>
            <a:ext cx="103444" cy="2651564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7D57CA2E-63B4-40CF-B109-6C0122969DFE}"/>
              </a:ext>
            </a:extLst>
          </p:cNvPr>
          <p:cNvSpPr/>
          <p:nvPr/>
        </p:nvSpPr>
        <p:spPr>
          <a:xfrm>
            <a:off x="8043474" y="4799600"/>
            <a:ext cx="10178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900" b="1" dirty="0">
                <a:latin typeface="Futura Bk BT" panose="020B0502020204020303" pitchFamily="34" charset="0"/>
              </a:rPr>
              <a:t>Zdroj: Facebook</a:t>
            </a:r>
            <a:endParaRPr lang="sk-SK" sz="900" b="1" baseline="30000" dirty="0">
              <a:latin typeface="Futura Bk BT" panose="020B05020202040203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1000" t="-10000" b="-6000"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"/>
          <p:cNvSpPr txBox="1"/>
          <p:nvPr/>
        </p:nvSpPr>
        <p:spPr>
          <a:xfrm>
            <a:off x="198075" y="1010299"/>
            <a:ext cx="8945925" cy="3963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>
                <a:latin typeface="Futura Bk BT" panose="020B0502020204020303" pitchFamily="34" charset="0"/>
              </a:rPr>
              <a:t>v minulosti bol rozšírený na celom území Slovenska, </a:t>
            </a:r>
          </a:p>
          <a:p>
            <a:pPr marL="285750" lvl="0" indent="-285750">
              <a:buFontTx/>
              <a:buChar char="-"/>
            </a:pPr>
            <a:endParaRPr lang="sk-SK" dirty="0">
              <a:latin typeface="Futura Bk BT" panose="020B0502020204020303" pitchFamily="34" charset="0"/>
            </a:endParaRPr>
          </a:p>
          <a:p>
            <a:pPr marL="285750" lvl="0" indent="-285750">
              <a:buFontTx/>
              <a:buChar char="-"/>
            </a:pPr>
            <a:r>
              <a:rPr lang="sk-SK" dirty="0">
                <a:latin typeface="Futura Bk BT" panose="020B0502020204020303" pitchFamily="34" charset="0"/>
              </a:rPr>
              <a:t>16. storočie – ojedinelá forma - lapanie vlkov do sietí; evidujú sa prvé škody vlkmi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Futura Bk BT" panose="020B0502020204020303" pitchFamily="34" charset="0"/>
              </a:rPr>
              <a:t>17. storočie – S a SV Slovenska nebezpečné početné svorky vlkov, napádali stáda oviec a jalovíc </a:t>
            </a:r>
            <a:br>
              <a:rPr lang="sk-SK" dirty="0">
                <a:latin typeface="Futura Bk BT" panose="020B0502020204020303" pitchFamily="34" charset="0"/>
              </a:rPr>
            </a:br>
            <a:r>
              <a:rPr lang="sk-SK" dirty="0">
                <a:latin typeface="Futura Bk BT" panose="020B0502020204020303" pitchFamily="34" charset="0"/>
              </a:rPr>
              <a:t>(Likavské a Hrádocké panstvo nariadilo vytvoriť hliadky proti vlkom)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Futura Bk BT" panose="020B0502020204020303" pitchFamily="34" charset="0"/>
              </a:rPr>
              <a:t>polovica 18. storočia - Odmenu za zlikvidovanie šelmy vyplácala domáca pokladnica Liptovskej stolice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Futura Bk BT" panose="020B0502020204020303" pitchFamily="34" charset="0"/>
              </a:rPr>
              <a:t>na konci 19. storočia v záznamoch o love sa vlk prakticky neobjavuje, obdobne ako jelenia zver </a:t>
            </a:r>
          </a:p>
          <a:p>
            <a:pPr marL="285750" lvl="0" indent="-285750">
              <a:buFontTx/>
              <a:buChar char="-"/>
            </a:pPr>
            <a:r>
              <a:rPr lang="sk-SK" dirty="0">
                <a:latin typeface="Futura Bk BT" panose="020B0502020204020303" pitchFamily="34" charset="0"/>
              </a:rPr>
              <a:t>v rokoch 1869 až 1894 ulovili 6 a otrávili (strychnínom) 19 vlkov (ročný lov 27 ks)</a:t>
            </a:r>
          </a:p>
          <a:p>
            <a:pPr lvl="0"/>
            <a:endParaRPr lang="sk-SK" dirty="0">
              <a:latin typeface="Futura Bk BT" panose="020B0502020204020303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>
                <a:latin typeface="Futura Bk BT" panose="020B0502020204020303" pitchFamily="34" charset="0"/>
              </a:rPr>
              <a:t>rozšírenie vlka na Slovensku prešlo zmenami v období pred a po 2. svetovej vojne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>
                <a:latin typeface="Futura Bk BT" panose="020B0502020204020303" pitchFamily="34" charset="0"/>
              </a:rPr>
              <a:t>zmeny súviseli s mierou jeho prenasledovania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>
                <a:latin typeface="Futura Bk BT" panose="020B0502020204020303" pitchFamily="34" charset="0"/>
              </a:rPr>
              <a:t>boli obdobia, keď vlk bol u nás na hranici vyhubenia, najmä koncom 19. a začiatkom 20. storočia, neskôr, počas obidvoch svetových vojen sa jeho stavy mierne zvýšili, ale v medzivojnovom období opäť poklesli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>
                <a:latin typeface="Futura Bk BT" panose="020B0502020204020303" pitchFamily="34" charset="0"/>
              </a:rPr>
              <a:t>posledný významný úpadok vlčej populácie bol zaznamenaný v 60-tych rokoch 20. storočia.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>
                <a:latin typeface="Futura Bk BT" panose="020B0502020204020303" pitchFamily="34" charset="0"/>
              </a:rPr>
              <a:t>aj v období populačného minima vlky trvalo obývali severovýchodné Slovensko</a:t>
            </a:r>
            <a:endParaRPr sz="1100" dirty="0">
              <a:latin typeface="Futura Bk BT" panose="020B0502020204020303" pitchFamily="34" charset="0"/>
              <a:ea typeface="Lato"/>
              <a:cs typeface="Lato"/>
              <a:sym typeface="Lato"/>
            </a:endParaRPr>
          </a:p>
        </p:txBody>
      </p:sp>
      <p:sp>
        <p:nvSpPr>
          <p:cNvPr id="27" name="Google Shape;137;p29">
            <a:extLst>
              <a:ext uri="{FF2B5EF4-FFF2-40B4-BE49-F238E27FC236}">
                <a16:creationId xmlns:a16="http://schemas.microsoft.com/office/drawing/2014/main" id="{56C96731-2F9E-423E-9D60-82BB69936654}"/>
              </a:ext>
            </a:extLst>
          </p:cNvPr>
          <p:cNvSpPr txBox="1">
            <a:spLocks/>
          </p:cNvSpPr>
          <p:nvPr/>
        </p:nvSpPr>
        <p:spPr>
          <a:xfrm>
            <a:off x="198075" y="254598"/>
            <a:ext cx="672919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3200" dirty="0">
                <a:solidFill>
                  <a:schemeClr val="tx1"/>
                </a:solidFill>
                <a:latin typeface="Anton" panose="020B0604020202020204" charset="-18"/>
              </a:rPr>
              <a:t>HISTÓRIA OSÍDLENIA SLOVENSKA VLKOM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9"/>
          <p:cNvSpPr txBox="1">
            <a:spLocks noGrp="1"/>
          </p:cNvSpPr>
          <p:nvPr>
            <p:ph type="title"/>
          </p:nvPr>
        </p:nvSpPr>
        <p:spPr>
          <a:xfrm>
            <a:off x="3637906" y="138667"/>
            <a:ext cx="522161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Štatistické údaje vlka dravého </a:t>
            </a:r>
            <a:r>
              <a:rPr lang="sk-SK" i="1" dirty="0"/>
              <a:t>(</a:t>
            </a:r>
            <a:r>
              <a:rPr lang="sk-SK" i="1" dirty="0" err="1"/>
              <a:t>Canis</a:t>
            </a:r>
            <a:r>
              <a:rPr lang="sk-SK" i="1" dirty="0"/>
              <a:t> </a:t>
            </a:r>
            <a:r>
              <a:rPr lang="sk-SK" i="1" dirty="0" err="1"/>
              <a:t>lupus</a:t>
            </a:r>
            <a:r>
              <a:rPr lang="sk-SK" i="1" dirty="0"/>
              <a:t>)  </a:t>
            </a:r>
            <a:r>
              <a:rPr lang="sk-SK" dirty="0"/>
              <a:t>na Slovensku</a:t>
            </a:r>
            <a:endParaRPr dirty="0"/>
          </a:p>
        </p:txBody>
      </p:sp>
      <p:sp>
        <p:nvSpPr>
          <p:cNvPr id="2" name="Obdĺžnik 1"/>
          <p:cNvSpPr/>
          <p:nvPr/>
        </p:nvSpPr>
        <p:spPr>
          <a:xfrm>
            <a:off x="4890655" y="3477491"/>
            <a:ext cx="2722418" cy="969818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145E274A-6F4E-4896-85E1-6D2013E21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89" r="36125"/>
          <a:stretch/>
        </p:blipFill>
        <p:spPr>
          <a:xfrm>
            <a:off x="-27295" y="0"/>
            <a:ext cx="3532496" cy="5143500"/>
          </a:xfrm>
          <a:prstGeom prst="rect">
            <a:avLst/>
          </a:prstGeom>
        </p:spPr>
      </p:pic>
      <p:sp>
        <p:nvSpPr>
          <p:cNvPr id="633" name="Google Shape;633;p49"/>
          <p:cNvSpPr txBox="1">
            <a:spLocks noGrp="1"/>
          </p:cNvSpPr>
          <p:nvPr>
            <p:ph type="subTitle" idx="1"/>
          </p:nvPr>
        </p:nvSpPr>
        <p:spPr>
          <a:xfrm>
            <a:off x="3687739" y="1223849"/>
            <a:ext cx="5256139" cy="3761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Alpský </a:t>
            </a:r>
            <a:r>
              <a:rPr lang="sk-SK" sz="1400" dirty="0" err="1">
                <a:latin typeface="Futura Bk BT"/>
              </a:rPr>
              <a:t>biogeografický</a:t>
            </a:r>
            <a:r>
              <a:rPr lang="sk-SK" sz="1400" dirty="0">
                <a:latin typeface="Futura Bk BT"/>
              </a:rPr>
              <a:t> región: 		300 – 600 ks</a:t>
            </a:r>
            <a:br>
              <a:rPr lang="sk-SK" sz="1400" dirty="0">
                <a:latin typeface="Futura Bk BT"/>
              </a:rPr>
            </a:br>
            <a:r>
              <a:rPr lang="sk-SK" sz="1400" dirty="0">
                <a:latin typeface="Futura Bk BT"/>
              </a:rPr>
              <a:t>Panónsky </a:t>
            </a:r>
            <a:r>
              <a:rPr lang="sk-SK" sz="1400" dirty="0" err="1">
                <a:latin typeface="Futura Bk BT"/>
              </a:rPr>
              <a:t>biogeografický</a:t>
            </a:r>
            <a:r>
              <a:rPr lang="sk-SK" sz="1400" dirty="0">
                <a:latin typeface="Futura Bk BT"/>
              </a:rPr>
              <a:t> región: 		2 – 10 ks</a:t>
            </a:r>
            <a:br>
              <a:rPr lang="sk-SK" sz="1400" dirty="0">
                <a:latin typeface="Futura Bk BT"/>
              </a:rPr>
            </a:br>
            <a:r>
              <a:rPr lang="sk-SK" sz="1400" dirty="0">
                <a:latin typeface="Futura Bk BT"/>
              </a:rPr>
              <a:t>Poľovnícka štatistika:			cca 2200 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Vypočítaný ročný prírastok (2019):		240 – 280 ks                Prírastok po odrátaní strát:		170 – 200 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Vypočítaný počet svoriek:		70 ks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Priemerný ročný lov 1990 – 2014:		107 ks</a:t>
            </a:r>
            <a:br>
              <a:rPr lang="sk-SK" sz="1400" dirty="0">
                <a:latin typeface="Futura Bk BT"/>
              </a:rPr>
            </a:br>
            <a:r>
              <a:rPr lang="sk-SK" sz="1400" dirty="0">
                <a:latin typeface="Futura Bk BT"/>
              </a:rPr>
              <a:t>Priemerný ročný lov 2009-2019:		85 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Priemerný ročný lov 2012-2019:		40 ks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Odhadovaná početnosť na svorku:		2,94-3,48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				(290-450)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Odhadovaná veľkosť teritória:		15-20 tis. ha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sk-SK" sz="1400" dirty="0">
                <a:latin typeface="Futura Bk BT"/>
              </a:rPr>
              <a:t>Lov zakázaný na území:		56,3 % 					27 606 km</a:t>
            </a:r>
            <a:r>
              <a:rPr lang="sk-SK" sz="1400" baseline="30000" dirty="0">
                <a:latin typeface="Futura Bk BT"/>
              </a:rPr>
              <a:t>2</a:t>
            </a:r>
            <a:r>
              <a:rPr lang="sk-SK" sz="1400" dirty="0">
                <a:latin typeface="Futura Bk BT"/>
              </a:rPr>
              <a:t>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sz="1400" dirty="0">
                <a:latin typeface="Futura Bk BT"/>
              </a:rPr>
              <a:t> 		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sk-SK" sz="1400"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Futura Bk BT"/>
            </a:endParaRPr>
          </a:p>
        </p:txBody>
      </p:sp>
      <p:sp>
        <p:nvSpPr>
          <p:cNvPr id="6" name="BlokTextu 1"/>
          <p:cNvSpPr txBox="1"/>
          <p:nvPr/>
        </p:nvSpPr>
        <p:spPr>
          <a:xfrm>
            <a:off x="155787" y="4974223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016" y="138667"/>
            <a:ext cx="3890755" cy="21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>
            <a:spLocks noGrp="1"/>
          </p:cNvSpPr>
          <p:nvPr>
            <p:ph type="title"/>
          </p:nvPr>
        </p:nvSpPr>
        <p:spPr>
          <a:xfrm>
            <a:off x="247721" y="108523"/>
            <a:ext cx="4622152" cy="6036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Biotop vlka na Slovensku</a:t>
            </a:r>
          </a:p>
        </p:txBody>
      </p:sp>
      <p:sp>
        <p:nvSpPr>
          <p:cNvPr id="11" name="Google Shape;169;p32">
            <a:extLst>
              <a:ext uri="{FF2B5EF4-FFF2-40B4-BE49-F238E27FC236}">
                <a16:creationId xmlns:a16="http://schemas.microsoft.com/office/drawing/2014/main" id="{9C1AEFF5-ACD1-4B77-A4D1-BD8C13EE86C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7721" y="847613"/>
            <a:ext cx="4964056" cy="3265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sk-SK" sz="1400" dirty="0">
                <a:latin typeface="Futura Bk BT" panose="020B0502020204020303" pitchFamily="34" charset="0"/>
              </a:rPr>
              <a:t>Pahorkatiny popretkávané lesíkmi, lúkami a poľnohospodárskou krajinou, súvislé lesy, poľnohospodárska krajina pri dolnej hranici lesa a hole až do výšky asi 2 000 m. n. m.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sk-SK" sz="1400" dirty="0">
              <a:latin typeface="Futura Bk BT" panose="020B0502020204020303" pitchFamily="34" charset="0"/>
            </a:endParaRP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sk-SK" sz="1400" dirty="0">
                <a:latin typeface="Futura Bk BT" panose="020B0502020204020303" pitchFamily="34" charset="0"/>
              </a:rPr>
              <a:t>J-JZ Karpát s prevahou listnatých lesov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sk-SK" sz="1400" dirty="0">
              <a:latin typeface="Futura Bk BT" panose="020B0502020204020303" pitchFamily="34" charset="0"/>
            </a:endParaRP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sk-SK" sz="1400" dirty="0">
                <a:latin typeface="Futura Bk BT" panose="020B0502020204020303" pitchFamily="34" charset="0"/>
              </a:rPr>
              <a:t>od roku 1990 do 2014 na Slovensku priemerný ročný úbytok predstavoval 107 vlkov, čo úzko súvisí s pozitívnym vývojom vlčej populácie na Slovensku </a:t>
            </a: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sk-SK" sz="1400" dirty="0">
              <a:latin typeface="Futura Bk BT" panose="020B0502020204020303" pitchFamily="34" charset="0"/>
            </a:endParaRPr>
          </a:p>
          <a:p>
            <a:pPr marL="285750" lvl="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sk-SK" sz="1400" dirty="0">
                <a:latin typeface="Futura Bk BT" panose="020B0502020204020303" pitchFamily="34" charset="0"/>
              </a:rPr>
              <a:t>na základe vekovej analýzy predložených lebiek (HELL, ĎURIČKA 1989) vĺčatá tvoria koncom roka v populácii minimálne 34,2 % </a:t>
            </a:r>
          </a:p>
          <a:p>
            <a:pPr marL="0" lvl="0" indent="0">
              <a:buClr>
                <a:schemeClr val="dk1"/>
              </a:buClr>
              <a:buSzPts val="1100"/>
            </a:pPr>
            <a:br>
              <a:rPr lang="sk-SK" sz="1400" dirty="0">
                <a:latin typeface="Futura Bk BT" panose="020B0502020204020303" pitchFamily="34" charset="0"/>
              </a:rPr>
            </a:br>
            <a:endParaRPr sz="1400" dirty="0">
              <a:latin typeface="Futura Bk BT" panose="020B0502020204020303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3" t="-133" r="6269" b="133"/>
          <a:stretch/>
        </p:blipFill>
        <p:spPr>
          <a:xfrm>
            <a:off x="5138382" y="-6824"/>
            <a:ext cx="400561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795725" y="579625"/>
            <a:ext cx="7209023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ZARADENIE PODĽA EURÓPSKEJ LEGISLATÍVY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Google Shape;138;p29"/>
          <p:cNvSpPr txBox="1">
            <a:spLocks noGrp="1"/>
          </p:cNvSpPr>
          <p:nvPr>
            <p:ph type="body" idx="1"/>
          </p:nvPr>
        </p:nvSpPr>
        <p:spPr>
          <a:xfrm>
            <a:off x="795725" y="1285100"/>
            <a:ext cx="7648620" cy="34220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dk1"/>
              </a:buClr>
              <a:buSzPts val="1100"/>
            </a:pPr>
            <a:r>
              <a:rPr lang="sk-SK" sz="1400" i="1" dirty="0">
                <a:latin typeface="Futura Bk BT" panose="020B0502020204020303" pitchFamily="34" charset="0"/>
              </a:rPr>
              <a:t>status ohrozenosti druhu: </a:t>
            </a:r>
            <a:r>
              <a:rPr lang="sk-SK" sz="1400" dirty="0">
                <a:latin typeface="Futura Bk BT" panose="020B0502020204020303" pitchFamily="34" charset="0"/>
              </a:rPr>
              <a:t>podľa európskeho Červeného zoznamu cicavcov Svetovej únie ochrany prírody (IUCN) z roku 2010 – je vlk zaradený do kategórie LC (menej ohrozený druh);  </a:t>
            </a:r>
          </a:p>
          <a:p>
            <a:pPr marL="171450" indent="-171450">
              <a:buClr>
                <a:schemeClr val="dk1"/>
              </a:buClr>
              <a:buSzPts val="1100"/>
            </a:pPr>
            <a:endParaRPr lang="sk-SK" sz="1400" i="1" dirty="0">
              <a:latin typeface="Futura Bk BT" panose="020B0502020204020303" pitchFamily="34" charset="0"/>
            </a:endParaRPr>
          </a:p>
          <a:p>
            <a:pPr marL="171450" indent="-171450">
              <a:buClr>
                <a:schemeClr val="dk1"/>
              </a:buClr>
              <a:buSzPts val="1100"/>
            </a:pPr>
            <a:r>
              <a:rPr lang="sk-SK" sz="1400" i="1" dirty="0">
                <a:latin typeface="Futura Bk BT" panose="020B0502020204020303" pitchFamily="34" charset="0"/>
              </a:rPr>
              <a:t>zaradenie do národnej a medzinárodnej legislatívy: </a:t>
            </a:r>
            <a:r>
              <a:rPr lang="sk-SK" sz="1400" dirty="0">
                <a:latin typeface="Futura Bk BT" panose="020B0502020204020303" pitchFamily="34" charset="0"/>
              </a:rPr>
              <a:t>príloha č. 4 B a príloha č. 6 A vyhlášky k zákonu o ochrane prírody; </a:t>
            </a:r>
            <a:r>
              <a:rPr lang="sk-SK" sz="1400" b="1" dirty="0">
                <a:latin typeface="Futura Bk BT" panose="020B0502020204020303" pitchFamily="34" charset="0"/>
              </a:rPr>
              <a:t>príloha II a príloha V smernice Rady </a:t>
            </a:r>
            <a:r>
              <a:rPr lang="sk-SK" sz="1400" dirty="0">
                <a:latin typeface="Futura Bk BT" panose="020B0502020204020303" pitchFamily="34" charset="0"/>
              </a:rPr>
              <a:t>92/43/EHS z 21. mája 1992</a:t>
            </a:r>
            <a:br>
              <a:rPr lang="sk-SK" sz="1400" dirty="0">
                <a:latin typeface="Futura Bk BT" panose="020B0502020204020303" pitchFamily="34" charset="0"/>
              </a:rPr>
            </a:br>
            <a:r>
              <a:rPr lang="sk-SK" sz="1400" dirty="0">
                <a:latin typeface="Futura Bk BT" panose="020B0502020204020303" pitchFamily="34" charset="0"/>
              </a:rPr>
              <a:t>o ochrane prirodzených biotopov a voľne žijúcich živočíchov a rastlín v platnom znení (ďalej</a:t>
            </a:r>
            <a:br>
              <a:rPr lang="sk-SK" sz="1400" dirty="0">
                <a:latin typeface="Futura Bk BT" panose="020B0502020204020303" pitchFamily="34" charset="0"/>
              </a:rPr>
            </a:br>
            <a:r>
              <a:rPr lang="sk-SK" sz="1400" dirty="0">
                <a:latin typeface="Futura Bk BT" panose="020B0502020204020303" pitchFamily="34" charset="0"/>
              </a:rPr>
              <a:t>len „Smernica o biotopoch“); príloha II Dohovoru o ochrane európskych voľne žijúcich organizmov a prírodných stanovíšť (ďalej len „Bernský dohovor“); príloha A nariadenia Rady (ES) č. 338/97 o ochrane druhov voľne žijúcich živočíchov a rastlín reguláciou obchodu s nimi v platnom znení a príloha II Dohovoru o medzinárodnom obchode s ohrozenými druhmi voľne žijúcich živočíchov a rastlín (CITES).</a:t>
            </a:r>
            <a:br>
              <a:rPr lang="sk-SK" sz="1400" dirty="0">
                <a:latin typeface="Futura Bk BT" panose="020B0502020204020303" pitchFamily="34" charset="0"/>
              </a:rPr>
            </a:br>
            <a:endParaRPr sz="1400" dirty="0">
              <a:latin typeface="Futura Bk BT" panose="020B0502020204020303" pitchFamily="34" charset="0"/>
            </a:endParaRPr>
          </a:p>
        </p:txBody>
      </p:sp>
      <p:sp>
        <p:nvSpPr>
          <p:cNvPr id="139" name="Google Shape;139;p29"/>
          <p:cNvSpPr txBox="1"/>
          <p:nvPr/>
        </p:nvSpPr>
        <p:spPr>
          <a:xfrm>
            <a:off x="795725" y="4809519"/>
            <a:ext cx="4596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r>
              <a:rPr lang="sk-SK" sz="1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Program starostlivosti o vlka dravého (</a:t>
            </a:r>
            <a:r>
              <a:rPr lang="sk-SK" sz="1000" b="1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Canis</a:t>
            </a:r>
            <a:r>
              <a:rPr lang="sk-SK" sz="1000" b="1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sk-SK" sz="1000" b="1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lupus</a:t>
            </a:r>
            <a:r>
              <a:rPr lang="sk-SK" sz="1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 na Slovensku </a:t>
            </a:r>
            <a:endParaRPr sz="10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BlokTextu 1"/>
          <p:cNvSpPr txBox="1"/>
          <p:nvPr/>
        </p:nvSpPr>
        <p:spPr>
          <a:xfrm>
            <a:off x="8480211" y="493275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6F830B9-44A9-438E-87A0-B9231042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" y="0"/>
            <a:ext cx="9137224" cy="51435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15B2324-8DA9-43E1-86E0-E018A2DA0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" y="0"/>
            <a:ext cx="9130448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title"/>
          </p:nvPr>
        </p:nvSpPr>
        <p:spPr>
          <a:xfrm>
            <a:off x="795724" y="572650"/>
            <a:ext cx="6924209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sk-SK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ZARADENIE PODĽA NÁRODNEJ LEGISLATÍVY</a:t>
            </a:r>
            <a:endParaRPr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8" name="Google Shape;138;p29"/>
          <p:cNvSpPr txBox="1">
            <a:spLocks noGrp="1"/>
          </p:cNvSpPr>
          <p:nvPr>
            <p:ph type="body" idx="1"/>
          </p:nvPr>
        </p:nvSpPr>
        <p:spPr>
          <a:xfrm>
            <a:off x="795725" y="1285100"/>
            <a:ext cx="7648620" cy="2362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" indent="163513">
              <a:buClr>
                <a:schemeClr val="dk1"/>
              </a:buClr>
              <a:buSzPts val="1100"/>
            </a:pPr>
            <a:r>
              <a:rPr lang="sk-SK" sz="1400" dirty="0">
                <a:latin typeface="Futura Bk BT" panose="020B0502020204020303" pitchFamily="34" charset="0"/>
              </a:rPr>
              <a:t>stav druhu </a:t>
            </a:r>
            <a:r>
              <a:rPr lang="sk-SK" sz="1400" b="1" dirty="0">
                <a:latin typeface="Futura Bk BT" panose="020B0502020204020303" pitchFamily="34" charset="0"/>
              </a:rPr>
              <a:t>priaznivý</a:t>
            </a:r>
            <a:r>
              <a:rPr lang="sk-SK" sz="1400" dirty="0">
                <a:latin typeface="Futura Bk BT" panose="020B0502020204020303" pitchFamily="34" charset="0"/>
              </a:rPr>
              <a:t> za populáciu v </a:t>
            </a:r>
            <a:r>
              <a:rPr lang="sk-SK" sz="1400" b="1" dirty="0">
                <a:latin typeface="Futura Bk BT" panose="020B0502020204020303" pitchFamily="34" charset="0"/>
              </a:rPr>
              <a:t>alpskom</a:t>
            </a:r>
            <a:r>
              <a:rPr lang="sk-SK" sz="1400" dirty="0">
                <a:latin typeface="Futura Bk BT" panose="020B0502020204020303" pitchFamily="34" charset="0"/>
              </a:rPr>
              <a:t> </a:t>
            </a:r>
            <a:r>
              <a:rPr lang="sk-SK" sz="1400" dirty="0" err="1">
                <a:latin typeface="Futura Bk BT" panose="020B0502020204020303" pitchFamily="34" charset="0"/>
              </a:rPr>
              <a:t>biogeografickom</a:t>
            </a:r>
            <a:r>
              <a:rPr lang="sk-SK" sz="1400" dirty="0">
                <a:latin typeface="Futura Bk BT" panose="020B0502020204020303" pitchFamily="34" charset="0"/>
              </a:rPr>
              <a:t> regióne</a:t>
            </a:r>
          </a:p>
          <a:p>
            <a:pPr marL="15875" indent="163513">
              <a:buClr>
                <a:schemeClr val="dk1"/>
              </a:buClr>
              <a:buSzPts val="1100"/>
            </a:pPr>
            <a:r>
              <a:rPr lang="sk-SK" sz="1400" b="1" dirty="0">
                <a:latin typeface="Futura Bk BT" panose="020B0502020204020303" pitchFamily="34" charset="0"/>
              </a:rPr>
              <a:t>nepriaznivý, nedostatočný </a:t>
            </a:r>
            <a:r>
              <a:rPr lang="sk-SK" sz="1400" dirty="0">
                <a:latin typeface="Futura Bk BT" panose="020B0502020204020303" pitchFamily="34" charset="0"/>
              </a:rPr>
              <a:t>v panónskom </a:t>
            </a:r>
            <a:r>
              <a:rPr lang="sk-SK" sz="1400" dirty="0" err="1">
                <a:latin typeface="Futura Bk BT" panose="020B0502020204020303" pitchFamily="34" charset="0"/>
              </a:rPr>
              <a:t>biogeografickom</a:t>
            </a:r>
            <a:r>
              <a:rPr lang="sk-SK" sz="1400" dirty="0">
                <a:latin typeface="Futura Bk BT" panose="020B0502020204020303" pitchFamily="34" charset="0"/>
              </a:rPr>
              <a:t> regióne</a:t>
            </a:r>
          </a:p>
          <a:p>
            <a:pPr marL="15875" indent="163513">
              <a:buClr>
                <a:schemeClr val="dk1"/>
              </a:buClr>
              <a:buSzPts val="1100"/>
            </a:pPr>
            <a:endParaRPr lang="sk-SK" sz="1400" dirty="0">
              <a:latin typeface="Futura Bk BT" panose="020B0502020204020303" pitchFamily="34" charset="0"/>
            </a:endParaRPr>
          </a:p>
          <a:p>
            <a:pPr marL="15875" indent="163513">
              <a:buClr>
                <a:schemeClr val="dk1"/>
              </a:buClr>
              <a:buSzPts val="1100"/>
            </a:pPr>
            <a:r>
              <a:rPr lang="sk-SK" sz="1400" dirty="0">
                <a:latin typeface="Futura Bk BT" panose="020B0502020204020303" pitchFamily="34" charset="0"/>
              </a:rPr>
              <a:t>podľa zákona č. 274/2009 Z. z. o poľovníctve je zaradený medzi poľovnú zver, srstnatú s riadnou dobou lovu a určenou dobou ochrany</a:t>
            </a:r>
          </a:p>
          <a:p>
            <a:pPr marL="15875" indent="163513">
              <a:buClr>
                <a:schemeClr val="dk1"/>
              </a:buClr>
              <a:buSzPts val="1100"/>
            </a:pPr>
            <a:r>
              <a:rPr lang="sk-SK" sz="1400" dirty="0">
                <a:latin typeface="Futura Bk BT" panose="020B0502020204020303" pitchFamily="34" charset="0"/>
              </a:rPr>
              <a:t>podľa vyhlášky č. 344/2009 Z. z. je doba lovu vlka stanovená od 1. novembra do 15. januára</a:t>
            </a:r>
          </a:p>
          <a:p>
            <a:pPr marL="15875" indent="163513">
              <a:buClr>
                <a:schemeClr val="dk1"/>
              </a:buClr>
              <a:buSzPts val="1100"/>
            </a:pPr>
            <a:r>
              <a:rPr lang="sk-SK" sz="1400" dirty="0">
                <a:latin typeface="Futura Bk BT" panose="020B0502020204020303" pitchFamily="34" charset="0"/>
              </a:rPr>
              <a:t>vymedzený areál kde sa vlk môže a nemôže loviť</a:t>
            </a:r>
          </a:p>
          <a:p>
            <a:pPr marL="15875" indent="163513">
              <a:buClr>
                <a:schemeClr val="dk1"/>
              </a:buClr>
              <a:buSzPts val="1100"/>
            </a:pPr>
            <a:endParaRPr lang="sk-SK" sz="1400" dirty="0">
              <a:latin typeface="Futura Bk BT" panose="020B0502020204020303" pitchFamily="34" charset="0"/>
            </a:endParaRPr>
          </a:p>
          <a:p>
            <a:pPr marL="15875" indent="163513">
              <a:buClr>
                <a:schemeClr val="dk1"/>
              </a:buClr>
              <a:buSzPts val="1100"/>
            </a:pPr>
            <a:r>
              <a:rPr lang="sk-SK" sz="1400" dirty="0">
                <a:latin typeface="Futura Bk BT" panose="020B0502020204020303" pitchFamily="34" charset="0"/>
              </a:rPr>
              <a:t>vyhláška č. 431/2013 stanovuje spoločenskú hodnotu vlka na 2000 €</a:t>
            </a:r>
          </a:p>
          <a:p>
            <a:pPr marL="15875" indent="163513">
              <a:buClr>
                <a:schemeClr val="dk1"/>
              </a:buClr>
              <a:buSzPts val="1100"/>
            </a:pPr>
            <a:endParaRPr lang="sk-SK" sz="1400" dirty="0">
              <a:latin typeface="Futura Bk BT" panose="020B0502020204020303" pitchFamily="34" charset="0"/>
            </a:endParaRPr>
          </a:p>
          <a:p>
            <a:pPr marL="15875" indent="163513">
              <a:buClr>
                <a:schemeClr val="dk1"/>
              </a:buClr>
              <a:buSzPts val="1100"/>
            </a:pPr>
            <a:r>
              <a:rPr lang="sk-SK" sz="1400" b="1" dirty="0">
                <a:latin typeface="Futura Bk BT" panose="020B0502020204020303" pitchFamily="34" charset="0"/>
              </a:rPr>
              <a:t>odhadovaný jarný stav 313 a v jeseni 420 jedincov (pred dobou lovu) </a:t>
            </a:r>
          </a:p>
          <a:p>
            <a:pPr marL="15875" indent="163513">
              <a:buClr>
                <a:schemeClr val="dk1"/>
              </a:buClr>
              <a:buSzPts val="1100"/>
            </a:pPr>
            <a:r>
              <a:rPr lang="sk-SK" sz="1400" dirty="0">
                <a:latin typeface="Futura Bk BT" panose="020B0502020204020303" pitchFamily="34" charset="0"/>
              </a:rPr>
              <a:t>priaznivý stav vlčej populácie úzko korešponduje s enormným nárastom populácie raticovej zveri</a:t>
            </a:r>
            <a:br>
              <a:rPr lang="sk-SK" sz="1400" dirty="0">
                <a:latin typeface="Futura Bk BT" panose="020B0502020204020303" pitchFamily="34" charset="0"/>
              </a:rPr>
            </a:br>
            <a:endParaRPr sz="1400" dirty="0">
              <a:latin typeface="Futura Bk BT" panose="020B0502020204020303" pitchFamily="34" charset="0"/>
            </a:endParaRPr>
          </a:p>
        </p:txBody>
      </p:sp>
      <p:sp>
        <p:nvSpPr>
          <p:cNvPr id="139" name="Google Shape;139;p29"/>
          <p:cNvSpPr txBox="1"/>
          <p:nvPr/>
        </p:nvSpPr>
        <p:spPr>
          <a:xfrm>
            <a:off x="795725" y="4809519"/>
            <a:ext cx="45966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r>
              <a:rPr lang="sk-SK" sz="1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Program starostlivosti o vlka dravého (</a:t>
            </a:r>
            <a:r>
              <a:rPr lang="sk-SK" sz="1000" b="1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Canis</a:t>
            </a:r>
            <a:r>
              <a:rPr lang="sk-SK" sz="1000" b="1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sk-SK" sz="1000" b="1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lupus</a:t>
            </a:r>
            <a:r>
              <a:rPr lang="sk-SK" sz="1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 na Slovensku </a:t>
            </a:r>
            <a:endParaRPr sz="10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BlokTextu 1"/>
          <p:cNvSpPr txBox="1"/>
          <p:nvPr/>
        </p:nvSpPr>
        <p:spPr>
          <a:xfrm>
            <a:off x="8486984" y="493275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7;p34">
            <a:extLst>
              <a:ext uri="{FF2B5EF4-FFF2-40B4-BE49-F238E27FC236}">
                <a16:creationId xmlns:a16="http://schemas.microsoft.com/office/drawing/2014/main" id="{2C8FCDFE-6C1A-46EC-9A60-366408BE956C}"/>
              </a:ext>
            </a:extLst>
          </p:cNvPr>
          <p:cNvSpPr/>
          <p:nvPr/>
        </p:nvSpPr>
        <p:spPr>
          <a:xfrm>
            <a:off x="3391800" y="4549113"/>
            <a:ext cx="5752200" cy="37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795725" y="209993"/>
            <a:ext cx="3729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PROGRAM STAROSTLIVOSTI O VLKA DRAVÉHO NA SLOVENSKU</a:t>
            </a:r>
            <a:endParaRPr dirty="0"/>
          </a:p>
        </p:txBody>
      </p:sp>
      <p:sp>
        <p:nvSpPr>
          <p:cNvPr id="185" name="Google Shape;185;p34"/>
          <p:cNvSpPr txBox="1">
            <a:spLocks noGrp="1"/>
          </p:cNvSpPr>
          <p:nvPr>
            <p:ph type="body" idx="1"/>
          </p:nvPr>
        </p:nvSpPr>
        <p:spPr>
          <a:xfrm>
            <a:off x="795725" y="1809449"/>
            <a:ext cx="3500346" cy="27276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1600"/>
              </a:spcAft>
            </a:pPr>
            <a:r>
              <a:rPr lang="sk-SK" dirty="0"/>
              <a:t>Praktické riešenia ochrany a manažment vlka na Slovensku</a:t>
            </a:r>
          </a:p>
          <a:p>
            <a:pPr marL="285750" indent="-285750">
              <a:spcAft>
                <a:spcPts val="1600"/>
              </a:spcAft>
            </a:pPr>
            <a:r>
              <a:rPr lang="sk-SK" dirty="0"/>
              <a:t>Zosúladenie ochrany a manažmentu vlka na národnej a európskej úrovni</a:t>
            </a:r>
          </a:p>
          <a:p>
            <a:pPr marL="285750" indent="-285750">
              <a:spcAft>
                <a:spcPts val="1600"/>
              </a:spcAft>
            </a:pPr>
            <a:r>
              <a:rPr lang="sk-SK" dirty="0"/>
              <a:t>Tvorcovia: </a:t>
            </a:r>
            <a:br>
              <a:rPr lang="sk-SK" dirty="0"/>
            </a:br>
            <a:r>
              <a:rPr lang="sk-SK" dirty="0"/>
              <a:t>ŠOP SR, MŽP SR, MPRV SR,  TUZVO, SPK, UVLF, NLC, SPPK, ZMOS, SWS, LOZ VLK</a:t>
            </a:r>
          </a:p>
          <a:p>
            <a:pPr marL="0" lvl="0" indent="0"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87" name="Google Shape;187;p34"/>
          <p:cNvSpPr/>
          <p:nvPr/>
        </p:nvSpPr>
        <p:spPr>
          <a:xfrm>
            <a:off x="-6300" y="4542025"/>
            <a:ext cx="5752200" cy="39148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60C295A-C0EB-4F41-BC9E-53F21F056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6" b="485"/>
          <a:stretch/>
        </p:blipFill>
        <p:spPr>
          <a:xfrm>
            <a:off x="4847930" y="-25635"/>
            <a:ext cx="3729000" cy="5169135"/>
          </a:xfrm>
          <a:prstGeom prst="rect">
            <a:avLst/>
          </a:prstGeom>
        </p:spPr>
      </p:pic>
      <p:sp>
        <p:nvSpPr>
          <p:cNvPr id="7" name="BlokTextu 1"/>
          <p:cNvSpPr txBox="1"/>
          <p:nvPr/>
        </p:nvSpPr>
        <p:spPr>
          <a:xfrm>
            <a:off x="8486984" y="493275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/>
          <p:nvPr/>
        </p:nvSpPr>
        <p:spPr>
          <a:xfrm>
            <a:off x="548771" y="1652588"/>
            <a:ext cx="922800" cy="9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Obrázok 43">
            <a:extLst>
              <a:ext uri="{FF2B5EF4-FFF2-40B4-BE49-F238E27FC236}">
                <a16:creationId xmlns:a16="http://schemas.microsoft.com/office/drawing/2014/main" id="{145E274A-6F4E-4896-85E1-6D2013E21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9" t="39527" r="76" b="52493"/>
          <a:stretch/>
        </p:blipFill>
        <p:spPr>
          <a:xfrm>
            <a:off x="-34834" y="-18268"/>
            <a:ext cx="9178834" cy="487679"/>
          </a:xfrm>
          <a:prstGeom prst="rect">
            <a:avLst/>
          </a:prstGeom>
        </p:spPr>
      </p:pic>
      <p:sp>
        <p:nvSpPr>
          <p:cNvPr id="193" name="Google Shape;193;p35"/>
          <p:cNvSpPr txBox="1">
            <a:spLocks noGrp="1"/>
          </p:cNvSpPr>
          <p:nvPr>
            <p:ph type="title" idx="8"/>
          </p:nvPr>
        </p:nvSpPr>
        <p:spPr>
          <a:xfrm>
            <a:off x="394339" y="413109"/>
            <a:ext cx="8320488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Opatrenia na zachovanie/dosiahnutie priaznivého stavu vlka</a:t>
            </a:r>
            <a:endParaRPr dirty="0"/>
          </a:p>
        </p:txBody>
      </p:sp>
      <p:sp>
        <p:nvSpPr>
          <p:cNvPr id="194" name="Google Shape;194;p35"/>
          <p:cNvSpPr txBox="1">
            <a:spLocks noGrp="1"/>
          </p:cNvSpPr>
          <p:nvPr>
            <p:ph type="title"/>
          </p:nvPr>
        </p:nvSpPr>
        <p:spPr>
          <a:xfrm>
            <a:off x="6006765" y="1406796"/>
            <a:ext cx="2018700" cy="5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Škody </a:t>
            </a:r>
            <a:endParaRPr dirty="0"/>
          </a:p>
        </p:txBody>
      </p:sp>
      <p:sp>
        <p:nvSpPr>
          <p:cNvPr id="195" name="Google Shape;195;p35"/>
          <p:cNvSpPr txBox="1">
            <a:spLocks noGrp="1"/>
          </p:cNvSpPr>
          <p:nvPr>
            <p:ph type="subTitle" idx="1"/>
          </p:nvPr>
        </p:nvSpPr>
        <p:spPr>
          <a:xfrm>
            <a:off x="6065074" y="1851938"/>
            <a:ext cx="279792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Futura Bk BT"/>
              </a:rPr>
              <a:t>Monitoring škôd spôsobených na hospodárskych zvieratách za 2 roky pastevnej sezóny</a:t>
            </a:r>
            <a:endParaRPr dirty="0">
              <a:latin typeface="Futura Bk BT"/>
            </a:endParaRPr>
          </a:p>
        </p:txBody>
      </p:sp>
      <p:sp>
        <p:nvSpPr>
          <p:cNvPr id="196" name="Google Shape;196;p35"/>
          <p:cNvSpPr txBox="1">
            <a:spLocks noGrp="1"/>
          </p:cNvSpPr>
          <p:nvPr>
            <p:ph type="title" idx="2"/>
          </p:nvPr>
        </p:nvSpPr>
        <p:spPr>
          <a:xfrm>
            <a:off x="1689971" y="1437628"/>
            <a:ext cx="2018700" cy="5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Určenie kvóty	</a:t>
            </a:r>
            <a:endParaRPr dirty="0"/>
          </a:p>
        </p:txBody>
      </p:sp>
      <p:sp>
        <p:nvSpPr>
          <p:cNvPr id="197" name="Google Shape;197;p35"/>
          <p:cNvSpPr txBox="1">
            <a:spLocks noGrp="1"/>
          </p:cNvSpPr>
          <p:nvPr>
            <p:ph type="subTitle" idx="3"/>
          </p:nvPr>
        </p:nvSpPr>
        <p:spPr>
          <a:xfrm>
            <a:off x="1707614" y="1966569"/>
            <a:ext cx="27722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Futura Bk BT"/>
              </a:rPr>
              <a:t>Podľa § 72 zákona č. 274/2009 Z. z. o poľovníctve</a:t>
            </a:r>
            <a:endParaRPr dirty="0">
              <a:latin typeface="Futura Bk BT"/>
            </a:endParaRPr>
          </a:p>
        </p:txBody>
      </p:sp>
      <p:sp>
        <p:nvSpPr>
          <p:cNvPr id="198" name="Google Shape;198;p35"/>
          <p:cNvSpPr txBox="1">
            <a:spLocks noGrp="1"/>
          </p:cNvSpPr>
          <p:nvPr>
            <p:ph type="title" idx="4"/>
          </p:nvPr>
        </p:nvSpPr>
        <p:spPr>
          <a:xfrm>
            <a:off x="1664229" y="2782924"/>
            <a:ext cx="2018700" cy="5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Monitoring</a:t>
            </a:r>
            <a:endParaRPr dirty="0"/>
          </a:p>
        </p:txBody>
      </p:sp>
      <p:sp>
        <p:nvSpPr>
          <p:cNvPr id="199" name="Google Shape;199;p35"/>
          <p:cNvSpPr txBox="1">
            <a:spLocks noGrp="1"/>
          </p:cNvSpPr>
          <p:nvPr>
            <p:ph type="subTitle" idx="5"/>
          </p:nvPr>
        </p:nvSpPr>
        <p:spPr>
          <a:xfrm>
            <a:off x="1682108" y="3190214"/>
            <a:ext cx="288468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dirty="0">
                <a:latin typeface="Futura Bk BT"/>
              </a:rPr>
              <a:t>Vykonávaný viacerými organizáciami za účelom stanovenia kvóty lovu</a:t>
            </a:r>
            <a:endParaRPr dirty="0">
              <a:latin typeface="Futura Bk B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Futura Bk BT"/>
            </a:endParaRPr>
          </a:p>
        </p:txBody>
      </p:sp>
      <p:sp>
        <p:nvSpPr>
          <p:cNvPr id="200" name="Google Shape;200;p35"/>
          <p:cNvSpPr txBox="1">
            <a:spLocks noGrp="1"/>
          </p:cNvSpPr>
          <p:nvPr>
            <p:ph type="title" idx="6"/>
          </p:nvPr>
        </p:nvSpPr>
        <p:spPr>
          <a:xfrm>
            <a:off x="6065757" y="2782924"/>
            <a:ext cx="2018700" cy="50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Ochrana a lov</a:t>
            </a:r>
            <a:endParaRPr dirty="0"/>
          </a:p>
        </p:txBody>
      </p:sp>
      <p:sp>
        <p:nvSpPr>
          <p:cNvPr id="201" name="Google Shape;201;p35"/>
          <p:cNvSpPr txBox="1">
            <a:spLocks noGrp="1"/>
          </p:cNvSpPr>
          <p:nvPr>
            <p:ph type="subTitle" idx="7"/>
          </p:nvPr>
        </p:nvSpPr>
        <p:spPr>
          <a:xfrm>
            <a:off x="6065757" y="3195341"/>
            <a:ext cx="28256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k-SK" dirty="0">
                <a:latin typeface="Futura Bk BT"/>
              </a:rPr>
              <a:t>Územia a doba ochrany, lov v  určenej kvóte, v určenej dobe lovu.</a:t>
            </a:r>
            <a:endParaRPr dirty="0">
              <a:latin typeface="Futura Bk BT"/>
            </a:endParaRPr>
          </a:p>
        </p:txBody>
      </p:sp>
      <p:sp>
        <p:nvSpPr>
          <p:cNvPr id="202" name="Google Shape;202;p35"/>
          <p:cNvSpPr/>
          <p:nvPr/>
        </p:nvSpPr>
        <p:spPr>
          <a:xfrm>
            <a:off x="4855800" y="1551456"/>
            <a:ext cx="922800" cy="9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5"/>
          <p:cNvSpPr/>
          <p:nvPr/>
        </p:nvSpPr>
        <p:spPr>
          <a:xfrm>
            <a:off x="548771" y="2899420"/>
            <a:ext cx="922800" cy="9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5"/>
          <p:cNvSpPr/>
          <p:nvPr/>
        </p:nvSpPr>
        <p:spPr>
          <a:xfrm>
            <a:off x="4855800" y="2964788"/>
            <a:ext cx="922800" cy="92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145E274A-6F4E-4896-85E1-6D2013E21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" t="64520" r="75" b="21632"/>
          <a:stretch/>
        </p:blipFill>
        <p:spPr>
          <a:xfrm>
            <a:off x="0" y="4315158"/>
            <a:ext cx="9144000" cy="846297"/>
          </a:xfrm>
          <a:prstGeom prst="rect">
            <a:avLst/>
          </a:prstGeom>
        </p:spPr>
      </p:pic>
      <p:sp>
        <p:nvSpPr>
          <p:cNvPr id="53" name="Google Shape;9884;p63"/>
          <p:cNvSpPr/>
          <p:nvPr/>
        </p:nvSpPr>
        <p:spPr>
          <a:xfrm>
            <a:off x="696382" y="1794564"/>
            <a:ext cx="660837" cy="705988"/>
          </a:xfrm>
          <a:custGeom>
            <a:avLst/>
            <a:gdLst/>
            <a:ahLst/>
            <a:cxnLst/>
            <a:rect l="l" t="t" r="r" b="b"/>
            <a:pathLst>
              <a:path w="10895" h="11216" extrusionOk="0">
                <a:moveTo>
                  <a:pt x="5454" y="322"/>
                </a:moveTo>
                <a:cubicBezTo>
                  <a:pt x="5740" y="322"/>
                  <a:pt x="5954" y="548"/>
                  <a:pt x="5954" y="834"/>
                </a:cubicBezTo>
                <a:cubicBezTo>
                  <a:pt x="5954" y="1012"/>
                  <a:pt x="5871" y="1155"/>
                  <a:pt x="5716" y="1250"/>
                </a:cubicBezTo>
                <a:lnTo>
                  <a:pt x="5704" y="1262"/>
                </a:lnTo>
                <a:lnTo>
                  <a:pt x="5692" y="1262"/>
                </a:lnTo>
                <a:cubicBezTo>
                  <a:pt x="5680" y="1262"/>
                  <a:pt x="5680" y="1274"/>
                  <a:pt x="5656" y="1274"/>
                </a:cubicBezTo>
                <a:lnTo>
                  <a:pt x="5644" y="1274"/>
                </a:lnTo>
                <a:cubicBezTo>
                  <a:pt x="5644" y="1274"/>
                  <a:pt x="5632" y="1274"/>
                  <a:pt x="5632" y="1298"/>
                </a:cubicBezTo>
                <a:lnTo>
                  <a:pt x="5621" y="1298"/>
                </a:lnTo>
                <a:cubicBezTo>
                  <a:pt x="5597" y="1298"/>
                  <a:pt x="5597" y="1298"/>
                  <a:pt x="5585" y="1310"/>
                </a:cubicBezTo>
                <a:lnTo>
                  <a:pt x="5263" y="1310"/>
                </a:lnTo>
                <a:cubicBezTo>
                  <a:pt x="5240" y="1310"/>
                  <a:pt x="5240" y="1310"/>
                  <a:pt x="5228" y="1298"/>
                </a:cubicBezTo>
                <a:lnTo>
                  <a:pt x="5216" y="1298"/>
                </a:lnTo>
                <a:cubicBezTo>
                  <a:pt x="5216" y="1298"/>
                  <a:pt x="5204" y="1298"/>
                  <a:pt x="5204" y="1274"/>
                </a:cubicBezTo>
                <a:lnTo>
                  <a:pt x="5180" y="1274"/>
                </a:lnTo>
                <a:cubicBezTo>
                  <a:pt x="5168" y="1274"/>
                  <a:pt x="5168" y="1262"/>
                  <a:pt x="5156" y="1262"/>
                </a:cubicBezTo>
                <a:lnTo>
                  <a:pt x="5144" y="1262"/>
                </a:lnTo>
                <a:cubicBezTo>
                  <a:pt x="5144" y="1262"/>
                  <a:pt x="5120" y="1262"/>
                  <a:pt x="5120" y="1250"/>
                </a:cubicBezTo>
                <a:cubicBezTo>
                  <a:pt x="4989" y="1155"/>
                  <a:pt x="4882" y="1012"/>
                  <a:pt x="4882" y="834"/>
                </a:cubicBezTo>
                <a:cubicBezTo>
                  <a:pt x="4942" y="548"/>
                  <a:pt x="5168" y="322"/>
                  <a:pt x="5454" y="322"/>
                </a:cubicBezTo>
                <a:close/>
                <a:moveTo>
                  <a:pt x="5644" y="1631"/>
                </a:moveTo>
                <a:lnTo>
                  <a:pt x="5644" y="1834"/>
                </a:lnTo>
                <a:lnTo>
                  <a:pt x="5240" y="1834"/>
                </a:lnTo>
                <a:lnTo>
                  <a:pt x="5240" y="1631"/>
                </a:lnTo>
                <a:lnTo>
                  <a:pt x="5263" y="1631"/>
                </a:lnTo>
                <a:cubicBezTo>
                  <a:pt x="5275" y="1631"/>
                  <a:pt x="5287" y="1631"/>
                  <a:pt x="5287" y="1655"/>
                </a:cubicBezTo>
                <a:lnTo>
                  <a:pt x="5632" y="1655"/>
                </a:lnTo>
                <a:cubicBezTo>
                  <a:pt x="5621" y="1631"/>
                  <a:pt x="5632" y="1631"/>
                  <a:pt x="5644" y="1631"/>
                </a:cubicBezTo>
                <a:close/>
                <a:moveTo>
                  <a:pt x="7002" y="2143"/>
                </a:moveTo>
                <a:cubicBezTo>
                  <a:pt x="7418" y="2143"/>
                  <a:pt x="7799" y="2310"/>
                  <a:pt x="8085" y="2584"/>
                </a:cubicBezTo>
                <a:cubicBezTo>
                  <a:pt x="8335" y="2858"/>
                  <a:pt x="8680" y="3001"/>
                  <a:pt x="9050" y="3001"/>
                </a:cubicBezTo>
                <a:lnTo>
                  <a:pt x="10514" y="3001"/>
                </a:lnTo>
                <a:lnTo>
                  <a:pt x="10514" y="3334"/>
                </a:lnTo>
                <a:lnTo>
                  <a:pt x="9050" y="3334"/>
                </a:lnTo>
                <a:lnTo>
                  <a:pt x="9050" y="3346"/>
                </a:lnTo>
                <a:cubicBezTo>
                  <a:pt x="8597" y="3346"/>
                  <a:pt x="8180" y="3167"/>
                  <a:pt x="7859" y="2846"/>
                </a:cubicBezTo>
                <a:cubicBezTo>
                  <a:pt x="7645" y="2608"/>
                  <a:pt x="7323" y="2465"/>
                  <a:pt x="7002" y="2465"/>
                </a:cubicBezTo>
                <a:lnTo>
                  <a:pt x="3942" y="2465"/>
                </a:lnTo>
                <a:cubicBezTo>
                  <a:pt x="3573" y="2465"/>
                  <a:pt x="3227" y="2620"/>
                  <a:pt x="2977" y="2882"/>
                </a:cubicBezTo>
                <a:cubicBezTo>
                  <a:pt x="2715" y="3167"/>
                  <a:pt x="2311" y="3334"/>
                  <a:pt x="1894" y="3334"/>
                </a:cubicBezTo>
                <a:lnTo>
                  <a:pt x="370" y="3334"/>
                </a:lnTo>
                <a:lnTo>
                  <a:pt x="370" y="3001"/>
                </a:lnTo>
                <a:lnTo>
                  <a:pt x="1834" y="3001"/>
                </a:lnTo>
                <a:cubicBezTo>
                  <a:pt x="2203" y="3001"/>
                  <a:pt x="2549" y="2858"/>
                  <a:pt x="2799" y="2584"/>
                </a:cubicBezTo>
                <a:cubicBezTo>
                  <a:pt x="3073" y="2310"/>
                  <a:pt x="3477" y="2143"/>
                  <a:pt x="3894" y="2143"/>
                </a:cubicBezTo>
                <a:close/>
                <a:moveTo>
                  <a:pt x="1525" y="3894"/>
                </a:moveTo>
                <a:lnTo>
                  <a:pt x="2644" y="6382"/>
                </a:lnTo>
                <a:lnTo>
                  <a:pt x="406" y="6382"/>
                </a:lnTo>
                <a:lnTo>
                  <a:pt x="1525" y="3894"/>
                </a:lnTo>
                <a:close/>
                <a:moveTo>
                  <a:pt x="9371" y="3894"/>
                </a:moveTo>
                <a:lnTo>
                  <a:pt x="10478" y="6382"/>
                </a:lnTo>
                <a:lnTo>
                  <a:pt x="8252" y="6382"/>
                </a:lnTo>
                <a:lnTo>
                  <a:pt x="9371" y="3894"/>
                </a:lnTo>
                <a:close/>
                <a:moveTo>
                  <a:pt x="2739" y="6692"/>
                </a:moveTo>
                <a:cubicBezTo>
                  <a:pt x="2727" y="7335"/>
                  <a:pt x="2227" y="7847"/>
                  <a:pt x="1596" y="7847"/>
                </a:cubicBezTo>
                <a:lnTo>
                  <a:pt x="1477" y="7847"/>
                </a:lnTo>
                <a:cubicBezTo>
                  <a:pt x="858" y="7847"/>
                  <a:pt x="334" y="7335"/>
                  <a:pt x="334" y="6692"/>
                </a:cubicBezTo>
                <a:close/>
                <a:moveTo>
                  <a:pt x="10574" y="6692"/>
                </a:moveTo>
                <a:cubicBezTo>
                  <a:pt x="10574" y="7335"/>
                  <a:pt x="10050" y="7847"/>
                  <a:pt x="9431" y="7847"/>
                </a:cubicBezTo>
                <a:lnTo>
                  <a:pt x="9300" y="7847"/>
                </a:lnTo>
                <a:cubicBezTo>
                  <a:pt x="8680" y="7847"/>
                  <a:pt x="8157" y="7335"/>
                  <a:pt x="8157" y="6692"/>
                </a:cubicBezTo>
                <a:close/>
                <a:moveTo>
                  <a:pt x="7645" y="9585"/>
                </a:moveTo>
                <a:cubicBezTo>
                  <a:pt x="7728" y="9585"/>
                  <a:pt x="7811" y="9656"/>
                  <a:pt x="7811" y="9763"/>
                </a:cubicBezTo>
                <a:lnTo>
                  <a:pt x="7811" y="10049"/>
                </a:lnTo>
                <a:lnTo>
                  <a:pt x="4418" y="10049"/>
                </a:lnTo>
                <a:cubicBezTo>
                  <a:pt x="4335" y="10049"/>
                  <a:pt x="4263" y="10121"/>
                  <a:pt x="4263" y="10204"/>
                </a:cubicBezTo>
                <a:cubicBezTo>
                  <a:pt x="4263" y="10299"/>
                  <a:pt x="4335" y="10371"/>
                  <a:pt x="4418" y="10371"/>
                </a:cubicBezTo>
                <a:lnTo>
                  <a:pt x="8407" y="10371"/>
                </a:lnTo>
                <a:cubicBezTo>
                  <a:pt x="8514" y="10371"/>
                  <a:pt x="8585" y="10442"/>
                  <a:pt x="8585" y="10549"/>
                </a:cubicBezTo>
                <a:lnTo>
                  <a:pt x="8585" y="10906"/>
                </a:lnTo>
                <a:lnTo>
                  <a:pt x="2275" y="10906"/>
                </a:lnTo>
                <a:lnTo>
                  <a:pt x="2275" y="10549"/>
                </a:lnTo>
                <a:cubicBezTo>
                  <a:pt x="2275" y="10442"/>
                  <a:pt x="2358" y="10371"/>
                  <a:pt x="2453" y="10371"/>
                </a:cubicBezTo>
                <a:lnTo>
                  <a:pt x="3382" y="10371"/>
                </a:lnTo>
                <a:cubicBezTo>
                  <a:pt x="3465" y="10371"/>
                  <a:pt x="3549" y="10299"/>
                  <a:pt x="3549" y="10204"/>
                </a:cubicBezTo>
                <a:cubicBezTo>
                  <a:pt x="3549" y="10121"/>
                  <a:pt x="3465" y="10049"/>
                  <a:pt x="3382" y="10049"/>
                </a:cubicBezTo>
                <a:lnTo>
                  <a:pt x="3073" y="10049"/>
                </a:lnTo>
                <a:lnTo>
                  <a:pt x="3073" y="9763"/>
                </a:lnTo>
                <a:cubicBezTo>
                  <a:pt x="3073" y="9668"/>
                  <a:pt x="3144" y="9585"/>
                  <a:pt x="3251" y="9585"/>
                </a:cubicBezTo>
                <a:close/>
                <a:moveTo>
                  <a:pt x="5454" y="0"/>
                </a:moveTo>
                <a:cubicBezTo>
                  <a:pt x="4989" y="0"/>
                  <a:pt x="4632" y="369"/>
                  <a:pt x="4632" y="822"/>
                </a:cubicBezTo>
                <a:cubicBezTo>
                  <a:pt x="4632" y="1072"/>
                  <a:pt x="4751" y="1298"/>
                  <a:pt x="4930" y="1453"/>
                </a:cubicBezTo>
                <a:lnTo>
                  <a:pt x="4930" y="1810"/>
                </a:lnTo>
                <a:lnTo>
                  <a:pt x="3894" y="1810"/>
                </a:lnTo>
                <a:cubicBezTo>
                  <a:pt x="3382" y="1810"/>
                  <a:pt x="2906" y="2024"/>
                  <a:pt x="2584" y="2370"/>
                </a:cubicBezTo>
                <a:cubicBezTo>
                  <a:pt x="2382" y="2572"/>
                  <a:pt x="2120" y="2691"/>
                  <a:pt x="1834" y="2691"/>
                </a:cubicBezTo>
                <a:lnTo>
                  <a:pt x="346" y="2691"/>
                </a:lnTo>
                <a:cubicBezTo>
                  <a:pt x="179" y="2691"/>
                  <a:pt x="48" y="2822"/>
                  <a:pt x="48" y="2989"/>
                </a:cubicBezTo>
                <a:lnTo>
                  <a:pt x="48" y="3382"/>
                </a:lnTo>
                <a:cubicBezTo>
                  <a:pt x="48" y="3536"/>
                  <a:pt x="179" y="3679"/>
                  <a:pt x="346" y="3679"/>
                </a:cubicBezTo>
                <a:lnTo>
                  <a:pt x="1263" y="3679"/>
                </a:lnTo>
                <a:lnTo>
                  <a:pt x="1" y="6477"/>
                </a:lnTo>
                <a:lnTo>
                  <a:pt x="1" y="6489"/>
                </a:lnTo>
                <a:lnTo>
                  <a:pt x="1" y="6501"/>
                </a:lnTo>
                <a:lnTo>
                  <a:pt x="1" y="6513"/>
                </a:lnTo>
                <a:lnTo>
                  <a:pt x="1" y="6537"/>
                </a:lnTo>
                <a:lnTo>
                  <a:pt x="1" y="6692"/>
                </a:lnTo>
                <a:cubicBezTo>
                  <a:pt x="1" y="7501"/>
                  <a:pt x="656" y="8168"/>
                  <a:pt x="1477" y="8168"/>
                </a:cubicBezTo>
                <a:lnTo>
                  <a:pt x="1596" y="8168"/>
                </a:lnTo>
                <a:cubicBezTo>
                  <a:pt x="2406" y="8168"/>
                  <a:pt x="3073" y="7513"/>
                  <a:pt x="3073" y="6692"/>
                </a:cubicBezTo>
                <a:lnTo>
                  <a:pt x="3073" y="6537"/>
                </a:lnTo>
                <a:lnTo>
                  <a:pt x="3073" y="6513"/>
                </a:lnTo>
                <a:lnTo>
                  <a:pt x="3073" y="6501"/>
                </a:lnTo>
                <a:lnTo>
                  <a:pt x="3073" y="6489"/>
                </a:lnTo>
                <a:lnTo>
                  <a:pt x="3073" y="6477"/>
                </a:lnTo>
                <a:lnTo>
                  <a:pt x="1811" y="3679"/>
                </a:lnTo>
                <a:lnTo>
                  <a:pt x="1930" y="3679"/>
                </a:lnTo>
                <a:cubicBezTo>
                  <a:pt x="2430" y="3679"/>
                  <a:pt x="2906" y="3465"/>
                  <a:pt x="3239" y="3120"/>
                </a:cubicBezTo>
                <a:cubicBezTo>
                  <a:pt x="3430" y="2917"/>
                  <a:pt x="3692" y="2798"/>
                  <a:pt x="3977" y="2798"/>
                </a:cubicBezTo>
                <a:lnTo>
                  <a:pt x="4942" y="2798"/>
                </a:lnTo>
                <a:lnTo>
                  <a:pt x="4942" y="9251"/>
                </a:lnTo>
                <a:lnTo>
                  <a:pt x="3275" y="9251"/>
                </a:lnTo>
                <a:cubicBezTo>
                  <a:pt x="3013" y="9251"/>
                  <a:pt x="2787" y="9478"/>
                  <a:pt x="2787" y="9752"/>
                </a:cubicBezTo>
                <a:lnTo>
                  <a:pt x="2787" y="10025"/>
                </a:lnTo>
                <a:lnTo>
                  <a:pt x="2501" y="10025"/>
                </a:lnTo>
                <a:cubicBezTo>
                  <a:pt x="2227" y="10025"/>
                  <a:pt x="2001" y="10252"/>
                  <a:pt x="2001" y="10537"/>
                </a:cubicBezTo>
                <a:lnTo>
                  <a:pt x="2001" y="11061"/>
                </a:lnTo>
                <a:cubicBezTo>
                  <a:pt x="2001" y="11145"/>
                  <a:pt x="2072" y="11216"/>
                  <a:pt x="2168" y="11216"/>
                </a:cubicBezTo>
                <a:lnTo>
                  <a:pt x="8799" y="11216"/>
                </a:lnTo>
                <a:cubicBezTo>
                  <a:pt x="8895" y="11216"/>
                  <a:pt x="8966" y="11145"/>
                  <a:pt x="8966" y="11061"/>
                </a:cubicBezTo>
                <a:lnTo>
                  <a:pt x="8966" y="10537"/>
                </a:lnTo>
                <a:cubicBezTo>
                  <a:pt x="8966" y="10252"/>
                  <a:pt x="8740" y="10025"/>
                  <a:pt x="8454" y="10025"/>
                </a:cubicBezTo>
                <a:lnTo>
                  <a:pt x="8180" y="10025"/>
                </a:lnTo>
                <a:lnTo>
                  <a:pt x="8180" y="9752"/>
                </a:lnTo>
                <a:cubicBezTo>
                  <a:pt x="8180" y="9478"/>
                  <a:pt x="7954" y="9251"/>
                  <a:pt x="7680" y="9251"/>
                </a:cubicBezTo>
                <a:lnTo>
                  <a:pt x="5978" y="9251"/>
                </a:lnTo>
                <a:lnTo>
                  <a:pt x="5978" y="4572"/>
                </a:lnTo>
                <a:cubicBezTo>
                  <a:pt x="5978" y="4477"/>
                  <a:pt x="5894" y="4406"/>
                  <a:pt x="5811" y="4406"/>
                </a:cubicBezTo>
                <a:cubicBezTo>
                  <a:pt x="5716" y="4406"/>
                  <a:pt x="5644" y="4477"/>
                  <a:pt x="5644" y="4572"/>
                </a:cubicBezTo>
                <a:lnTo>
                  <a:pt x="5644" y="9251"/>
                </a:lnTo>
                <a:lnTo>
                  <a:pt x="5240" y="9251"/>
                </a:lnTo>
                <a:lnTo>
                  <a:pt x="5240" y="2798"/>
                </a:lnTo>
                <a:lnTo>
                  <a:pt x="5644" y="2798"/>
                </a:lnTo>
                <a:lnTo>
                  <a:pt x="5644" y="3536"/>
                </a:lnTo>
                <a:cubicBezTo>
                  <a:pt x="5644" y="3632"/>
                  <a:pt x="5716" y="3703"/>
                  <a:pt x="5811" y="3703"/>
                </a:cubicBezTo>
                <a:cubicBezTo>
                  <a:pt x="5894" y="3703"/>
                  <a:pt x="5978" y="3632"/>
                  <a:pt x="5978" y="3536"/>
                </a:cubicBezTo>
                <a:lnTo>
                  <a:pt x="5978" y="2798"/>
                </a:lnTo>
                <a:lnTo>
                  <a:pt x="7002" y="2798"/>
                </a:lnTo>
                <a:cubicBezTo>
                  <a:pt x="7240" y="2798"/>
                  <a:pt x="7466" y="2905"/>
                  <a:pt x="7621" y="3060"/>
                </a:cubicBezTo>
                <a:cubicBezTo>
                  <a:pt x="8002" y="3453"/>
                  <a:pt x="8502" y="3679"/>
                  <a:pt x="9050" y="3679"/>
                </a:cubicBezTo>
                <a:lnTo>
                  <a:pt x="9097" y="3679"/>
                </a:lnTo>
                <a:lnTo>
                  <a:pt x="7835" y="6477"/>
                </a:lnTo>
                <a:lnTo>
                  <a:pt x="7835" y="6489"/>
                </a:lnTo>
                <a:lnTo>
                  <a:pt x="7835" y="6501"/>
                </a:lnTo>
                <a:lnTo>
                  <a:pt x="7835" y="6513"/>
                </a:lnTo>
                <a:lnTo>
                  <a:pt x="7835" y="6537"/>
                </a:lnTo>
                <a:lnTo>
                  <a:pt x="7835" y="6692"/>
                </a:lnTo>
                <a:cubicBezTo>
                  <a:pt x="7835" y="7501"/>
                  <a:pt x="8490" y="8168"/>
                  <a:pt x="9311" y="8168"/>
                </a:cubicBezTo>
                <a:lnTo>
                  <a:pt x="9431" y="8168"/>
                </a:lnTo>
                <a:cubicBezTo>
                  <a:pt x="10228" y="8168"/>
                  <a:pt x="10895" y="7513"/>
                  <a:pt x="10895" y="6692"/>
                </a:cubicBezTo>
                <a:lnTo>
                  <a:pt x="10895" y="6537"/>
                </a:lnTo>
                <a:lnTo>
                  <a:pt x="10895" y="6513"/>
                </a:lnTo>
                <a:lnTo>
                  <a:pt x="10895" y="6501"/>
                </a:lnTo>
                <a:lnTo>
                  <a:pt x="10895" y="6489"/>
                </a:lnTo>
                <a:lnTo>
                  <a:pt x="10895" y="6465"/>
                </a:lnTo>
                <a:lnTo>
                  <a:pt x="9633" y="3667"/>
                </a:lnTo>
                <a:lnTo>
                  <a:pt x="10562" y="3667"/>
                </a:lnTo>
                <a:cubicBezTo>
                  <a:pt x="10716" y="3667"/>
                  <a:pt x="10859" y="3536"/>
                  <a:pt x="10859" y="3370"/>
                </a:cubicBezTo>
                <a:lnTo>
                  <a:pt x="10859" y="2989"/>
                </a:lnTo>
                <a:cubicBezTo>
                  <a:pt x="10859" y="2822"/>
                  <a:pt x="10716" y="2691"/>
                  <a:pt x="10562" y="2691"/>
                </a:cubicBezTo>
                <a:lnTo>
                  <a:pt x="9073" y="2691"/>
                </a:lnTo>
                <a:cubicBezTo>
                  <a:pt x="8788" y="2691"/>
                  <a:pt x="8514" y="2572"/>
                  <a:pt x="8323" y="2370"/>
                </a:cubicBezTo>
                <a:cubicBezTo>
                  <a:pt x="8002" y="2012"/>
                  <a:pt x="7502" y="1810"/>
                  <a:pt x="7014" y="1810"/>
                </a:cubicBezTo>
                <a:lnTo>
                  <a:pt x="5978" y="1810"/>
                </a:lnTo>
                <a:lnTo>
                  <a:pt x="5978" y="1453"/>
                </a:lnTo>
                <a:cubicBezTo>
                  <a:pt x="6156" y="1310"/>
                  <a:pt x="6275" y="1072"/>
                  <a:pt x="6275" y="822"/>
                </a:cubicBezTo>
                <a:cubicBezTo>
                  <a:pt x="6275" y="358"/>
                  <a:pt x="5894" y="0"/>
                  <a:pt x="5454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12316;p67"/>
          <p:cNvGrpSpPr/>
          <p:nvPr/>
        </p:nvGrpSpPr>
        <p:grpSpPr>
          <a:xfrm>
            <a:off x="631393" y="2932975"/>
            <a:ext cx="790816" cy="855689"/>
            <a:chOff x="6895373" y="1502578"/>
            <a:chExt cx="348640" cy="343296"/>
          </a:xfrm>
          <a:solidFill>
            <a:schemeClr val="bg1">
              <a:lumMod val="50000"/>
            </a:schemeClr>
          </a:solidFill>
        </p:grpSpPr>
        <p:sp>
          <p:nvSpPr>
            <p:cNvPr id="87" name="Google Shape;12317;p67"/>
            <p:cNvSpPr/>
            <p:nvPr/>
          </p:nvSpPr>
          <p:spPr>
            <a:xfrm>
              <a:off x="6895373" y="1502578"/>
              <a:ext cx="348640" cy="343296"/>
            </a:xfrm>
            <a:custGeom>
              <a:avLst/>
              <a:gdLst/>
              <a:ahLst/>
              <a:cxnLst/>
              <a:rect l="l" t="t" r="r" b="b"/>
              <a:pathLst>
                <a:path w="10895" h="10728" extrusionOk="0">
                  <a:moveTo>
                    <a:pt x="1263" y="321"/>
                  </a:moveTo>
                  <a:cubicBezTo>
                    <a:pt x="1799" y="536"/>
                    <a:pt x="2834" y="1036"/>
                    <a:pt x="3823" y="2179"/>
                  </a:cubicBezTo>
                  <a:cubicBezTo>
                    <a:pt x="3596" y="2262"/>
                    <a:pt x="3370" y="2345"/>
                    <a:pt x="3168" y="2465"/>
                  </a:cubicBezTo>
                  <a:cubicBezTo>
                    <a:pt x="2334" y="1214"/>
                    <a:pt x="1501" y="548"/>
                    <a:pt x="1215" y="321"/>
                  </a:cubicBezTo>
                  <a:close/>
                  <a:moveTo>
                    <a:pt x="9681" y="310"/>
                  </a:moveTo>
                  <a:lnTo>
                    <a:pt x="9681" y="310"/>
                  </a:lnTo>
                  <a:cubicBezTo>
                    <a:pt x="9585" y="381"/>
                    <a:pt x="9419" y="512"/>
                    <a:pt x="9228" y="691"/>
                  </a:cubicBezTo>
                  <a:cubicBezTo>
                    <a:pt x="9169" y="750"/>
                    <a:pt x="9145" y="857"/>
                    <a:pt x="9204" y="917"/>
                  </a:cubicBezTo>
                  <a:cubicBezTo>
                    <a:pt x="9240" y="952"/>
                    <a:pt x="9288" y="964"/>
                    <a:pt x="9323" y="964"/>
                  </a:cubicBezTo>
                  <a:cubicBezTo>
                    <a:pt x="9371" y="964"/>
                    <a:pt x="9407" y="952"/>
                    <a:pt x="9431" y="917"/>
                  </a:cubicBezTo>
                  <a:cubicBezTo>
                    <a:pt x="9621" y="738"/>
                    <a:pt x="9788" y="619"/>
                    <a:pt x="9883" y="548"/>
                  </a:cubicBezTo>
                  <a:lnTo>
                    <a:pt x="9883" y="548"/>
                  </a:lnTo>
                  <a:cubicBezTo>
                    <a:pt x="9800" y="2036"/>
                    <a:pt x="9442" y="3238"/>
                    <a:pt x="9288" y="3667"/>
                  </a:cubicBezTo>
                  <a:cubicBezTo>
                    <a:pt x="9145" y="3524"/>
                    <a:pt x="9014" y="3393"/>
                    <a:pt x="8883" y="3250"/>
                  </a:cubicBezTo>
                  <a:cubicBezTo>
                    <a:pt x="8609" y="3000"/>
                    <a:pt x="8311" y="2774"/>
                    <a:pt x="8002" y="2596"/>
                  </a:cubicBezTo>
                  <a:cubicBezTo>
                    <a:pt x="8288" y="2179"/>
                    <a:pt x="8597" y="1798"/>
                    <a:pt x="8907" y="1441"/>
                  </a:cubicBezTo>
                  <a:cubicBezTo>
                    <a:pt x="8966" y="1381"/>
                    <a:pt x="8966" y="1274"/>
                    <a:pt x="8895" y="1214"/>
                  </a:cubicBezTo>
                  <a:cubicBezTo>
                    <a:pt x="8866" y="1186"/>
                    <a:pt x="8827" y="1171"/>
                    <a:pt x="8787" y="1171"/>
                  </a:cubicBezTo>
                  <a:cubicBezTo>
                    <a:pt x="8744" y="1171"/>
                    <a:pt x="8700" y="1189"/>
                    <a:pt x="8669" y="1226"/>
                  </a:cubicBezTo>
                  <a:cubicBezTo>
                    <a:pt x="8335" y="1607"/>
                    <a:pt x="8002" y="2024"/>
                    <a:pt x="7716" y="2453"/>
                  </a:cubicBezTo>
                  <a:cubicBezTo>
                    <a:pt x="7514" y="2345"/>
                    <a:pt x="7287" y="2238"/>
                    <a:pt x="7061" y="2167"/>
                  </a:cubicBezTo>
                  <a:cubicBezTo>
                    <a:pt x="8061" y="1048"/>
                    <a:pt x="9085" y="536"/>
                    <a:pt x="9645" y="321"/>
                  </a:cubicBezTo>
                  <a:cubicBezTo>
                    <a:pt x="9657" y="321"/>
                    <a:pt x="9669" y="310"/>
                    <a:pt x="9681" y="310"/>
                  </a:cubicBezTo>
                  <a:close/>
                  <a:moveTo>
                    <a:pt x="1025" y="571"/>
                  </a:moveTo>
                  <a:cubicBezTo>
                    <a:pt x="1287" y="774"/>
                    <a:pt x="2084" y="1429"/>
                    <a:pt x="2894" y="2631"/>
                  </a:cubicBezTo>
                  <a:cubicBezTo>
                    <a:pt x="2584" y="2810"/>
                    <a:pt x="2299" y="3036"/>
                    <a:pt x="2013" y="3286"/>
                  </a:cubicBezTo>
                  <a:cubicBezTo>
                    <a:pt x="1870" y="3417"/>
                    <a:pt x="1739" y="3548"/>
                    <a:pt x="1620" y="3703"/>
                  </a:cubicBezTo>
                  <a:cubicBezTo>
                    <a:pt x="1453" y="3250"/>
                    <a:pt x="1096" y="2060"/>
                    <a:pt x="1025" y="571"/>
                  </a:cubicBezTo>
                  <a:close/>
                  <a:moveTo>
                    <a:pt x="3291" y="4769"/>
                  </a:moveTo>
                  <a:cubicBezTo>
                    <a:pt x="3574" y="4769"/>
                    <a:pt x="3813" y="4862"/>
                    <a:pt x="4013" y="5024"/>
                  </a:cubicBezTo>
                  <a:cubicBezTo>
                    <a:pt x="4287" y="5251"/>
                    <a:pt x="4430" y="5608"/>
                    <a:pt x="4430" y="5989"/>
                  </a:cubicBezTo>
                  <a:cubicBezTo>
                    <a:pt x="4430" y="6465"/>
                    <a:pt x="4227" y="6989"/>
                    <a:pt x="4013" y="7477"/>
                  </a:cubicBezTo>
                  <a:cubicBezTo>
                    <a:pt x="3811" y="8001"/>
                    <a:pt x="3585" y="8525"/>
                    <a:pt x="3585" y="9061"/>
                  </a:cubicBezTo>
                  <a:lnTo>
                    <a:pt x="3585" y="9108"/>
                  </a:lnTo>
                  <a:cubicBezTo>
                    <a:pt x="2715" y="8668"/>
                    <a:pt x="1668" y="8334"/>
                    <a:pt x="1275" y="8191"/>
                  </a:cubicBezTo>
                  <a:lnTo>
                    <a:pt x="1430" y="7560"/>
                  </a:lnTo>
                  <a:cubicBezTo>
                    <a:pt x="1441" y="7477"/>
                    <a:pt x="1406" y="7406"/>
                    <a:pt x="1334" y="7382"/>
                  </a:cubicBezTo>
                  <a:cubicBezTo>
                    <a:pt x="1227" y="7334"/>
                    <a:pt x="715" y="7168"/>
                    <a:pt x="394" y="7084"/>
                  </a:cubicBezTo>
                  <a:cubicBezTo>
                    <a:pt x="953" y="6096"/>
                    <a:pt x="1846" y="4965"/>
                    <a:pt x="3073" y="4786"/>
                  </a:cubicBezTo>
                  <a:cubicBezTo>
                    <a:pt x="3148" y="4774"/>
                    <a:pt x="3221" y="4769"/>
                    <a:pt x="3291" y="4769"/>
                  </a:cubicBezTo>
                  <a:close/>
                  <a:moveTo>
                    <a:pt x="7599" y="4760"/>
                  </a:moveTo>
                  <a:cubicBezTo>
                    <a:pt x="7668" y="4760"/>
                    <a:pt x="7739" y="4765"/>
                    <a:pt x="7811" y="4774"/>
                  </a:cubicBezTo>
                  <a:cubicBezTo>
                    <a:pt x="9050" y="4953"/>
                    <a:pt x="9942" y="6084"/>
                    <a:pt x="10490" y="7060"/>
                  </a:cubicBezTo>
                  <a:cubicBezTo>
                    <a:pt x="10181" y="7168"/>
                    <a:pt x="9645" y="7334"/>
                    <a:pt x="9550" y="7382"/>
                  </a:cubicBezTo>
                  <a:cubicBezTo>
                    <a:pt x="9478" y="7406"/>
                    <a:pt x="9442" y="7477"/>
                    <a:pt x="9466" y="7560"/>
                  </a:cubicBezTo>
                  <a:lnTo>
                    <a:pt x="9609" y="8191"/>
                  </a:lnTo>
                  <a:cubicBezTo>
                    <a:pt x="9228" y="8311"/>
                    <a:pt x="8168" y="8668"/>
                    <a:pt x="7299" y="9108"/>
                  </a:cubicBezTo>
                  <a:lnTo>
                    <a:pt x="7299" y="9049"/>
                  </a:lnTo>
                  <a:cubicBezTo>
                    <a:pt x="7299" y="8525"/>
                    <a:pt x="7085" y="7989"/>
                    <a:pt x="6871" y="7465"/>
                  </a:cubicBezTo>
                  <a:cubicBezTo>
                    <a:pt x="6668" y="6977"/>
                    <a:pt x="6454" y="6453"/>
                    <a:pt x="6454" y="5977"/>
                  </a:cubicBezTo>
                  <a:cubicBezTo>
                    <a:pt x="6454" y="5596"/>
                    <a:pt x="6609" y="5239"/>
                    <a:pt x="6871" y="5012"/>
                  </a:cubicBezTo>
                  <a:cubicBezTo>
                    <a:pt x="7062" y="4840"/>
                    <a:pt x="7315" y="4760"/>
                    <a:pt x="7599" y="4760"/>
                  </a:cubicBezTo>
                  <a:close/>
                  <a:moveTo>
                    <a:pt x="5430" y="8358"/>
                  </a:moveTo>
                  <a:cubicBezTo>
                    <a:pt x="5799" y="8358"/>
                    <a:pt x="6132" y="8549"/>
                    <a:pt x="6132" y="8763"/>
                  </a:cubicBezTo>
                  <a:cubicBezTo>
                    <a:pt x="6132" y="8953"/>
                    <a:pt x="5835" y="9084"/>
                    <a:pt x="5609" y="9192"/>
                  </a:cubicBezTo>
                  <a:lnTo>
                    <a:pt x="5597" y="9192"/>
                  </a:lnTo>
                  <a:cubicBezTo>
                    <a:pt x="5549" y="9215"/>
                    <a:pt x="5493" y="9227"/>
                    <a:pt x="5434" y="9227"/>
                  </a:cubicBezTo>
                  <a:cubicBezTo>
                    <a:pt x="5376" y="9227"/>
                    <a:pt x="5317" y="9215"/>
                    <a:pt x="5263" y="9192"/>
                  </a:cubicBezTo>
                  <a:cubicBezTo>
                    <a:pt x="5037" y="9084"/>
                    <a:pt x="4728" y="8953"/>
                    <a:pt x="4728" y="8763"/>
                  </a:cubicBezTo>
                  <a:cubicBezTo>
                    <a:pt x="4728" y="8549"/>
                    <a:pt x="5061" y="8358"/>
                    <a:pt x="5430" y="8358"/>
                  </a:cubicBezTo>
                  <a:close/>
                  <a:moveTo>
                    <a:pt x="5430" y="2226"/>
                  </a:moveTo>
                  <a:cubicBezTo>
                    <a:pt x="6633" y="2226"/>
                    <a:pt x="7752" y="2667"/>
                    <a:pt x="8645" y="3500"/>
                  </a:cubicBezTo>
                  <a:cubicBezTo>
                    <a:pt x="9371" y="4179"/>
                    <a:pt x="9919" y="5096"/>
                    <a:pt x="10276" y="6179"/>
                  </a:cubicBezTo>
                  <a:cubicBezTo>
                    <a:pt x="9966" y="5751"/>
                    <a:pt x="9645" y="5393"/>
                    <a:pt x="9300" y="5132"/>
                  </a:cubicBezTo>
                  <a:cubicBezTo>
                    <a:pt x="8835" y="4751"/>
                    <a:pt x="8347" y="4536"/>
                    <a:pt x="7823" y="4453"/>
                  </a:cubicBezTo>
                  <a:cubicBezTo>
                    <a:pt x="7735" y="4439"/>
                    <a:pt x="7648" y="4433"/>
                    <a:pt x="7563" y="4433"/>
                  </a:cubicBezTo>
                  <a:cubicBezTo>
                    <a:pt x="7204" y="4433"/>
                    <a:pt x="6883" y="4553"/>
                    <a:pt x="6633" y="4774"/>
                  </a:cubicBezTo>
                  <a:cubicBezTo>
                    <a:pt x="6299" y="5048"/>
                    <a:pt x="6109" y="5501"/>
                    <a:pt x="6109" y="5977"/>
                  </a:cubicBezTo>
                  <a:cubicBezTo>
                    <a:pt x="6109" y="6525"/>
                    <a:pt x="6335" y="7060"/>
                    <a:pt x="6561" y="7584"/>
                  </a:cubicBezTo>
                  <a:cubicBezTo>
                    <a:pt x="6764" y="8084"/>
                    <a:pt x="6978" y="8572"/>
                    <a:pt x="6978" y="9049"/>
                  </a:cubicBezTo>
                  <a:cubicBezTo>
                    <a:pt x="6990" y="9239"/>
                    <a:pt x="6859" y="9501"/>
                    <a:pt x="6585" y="9680"/>
                  </a:cubicBezTo>
                  <a:cubicBezTo>
                    <a:pt x="6424" y="9783"/>
                    <a:pt x="6258" y="9823"/>
                    <a:pt x="6097" y="9823"/>
                  </a:cubicBezTo>
                  <a:cubicBezTo>
                    <a:pt x="5924" y="9823"/>
                    <a:pt x="5757" y="9777"/>
                    <a:pt x="5609" y="9715"/>
                  </a:cubicBezTo>
                  <a:lnTo>
                    <a:pt x="5609" y="9513"/>
                  </a:lnTo>
                  <a:lnTo>
                    <a:pt x="5740" y="9477"/>
                  </a:lnTo>
                  <a:lnTo>
                    <a:pt x="5751" y="9477"/>
                  </a:lnTo>
                  <a:cubicBezTo>
                    <a:pt x="6037" y="9358"/>
                    <a:pt x="6454" y="9156"/>
                    <a:pt x="6454" y="8763"/>
                  </a:cubicBezTo>
                  <a:cubicBezTo>
                    <a:pt x="6454" y="8358"/>
                    <a:pt x="6013" y="8025"/>
                    <a:pt x="5430" y="8025"/>
                  </a:cubicBezTo>
                  <a:cubicBezTo>
                    <a:pt x="4859" y="8025"/>
                    <a:pt x="4406" y="8346"/>
                    <a:pt x="4406" y="8763"/>
                  </a:cubicBezTo>
                  <a:cubicBezTo>
                    <a:pt x="4406" y="9156"/>
                    <a:pt x="4835" y="9358"/>
                    <a:pt x="5097" y="9477"/>
                  </a:cubicBezTo>
                  <a:lnTo>
                    <a:pt x="5120" y="9477"/>
                  </a:lnTo>
                  <a:cubicBezTo>
                    <a:pt x="5156" y="9489"/>
                    <a:pt x="5216" y="9513"/>
                    <a:pt x="5263" y="9513"/>
                  </a:cubicBezTo>
                  <a:lnTo>
                    <a:pt x="5263" y="9715"/>
                  </a:lnTo>
                  <a:cubicBezTo>
                    <a:pt x="5128" y="9777"/>
                    <a:pt x="4960" y="9823"/>
                    <a:pt x="4784" y="9823"/>
                  </a:cubicBezTo>
                  <a:cubicBezTo>
                    <a:pt x="4620" y="9823"/>
                    <a:pt x="4448" y="9783"/>
                    <a:pt x="4287" y="9680"/>
                  </a:cubicBezTo>
                  <a:cubicBezTo>
                    <a:pt x="4001" y="9501"/>
                    <a:pt x="3882" y="9239"/>
                    <a:pt x="3882" y="9049"/>
                  </a:cubicBezTo>
                  <a:cubicBezTo>
                    <a:pt x="3882" y="8584"/>
                    <a:pt x="4073" y="8096"/>
                    <a:pt x="4299" y="7584"/>
                  </a:cubicBezTo>
                  <a:cubicBezTo>
                    <a:pt x="4525" y="7060"/>
                    <a:pt x="4739" y="6525"/>
                    <a:pt x="4739" y="5977"/>
                  </a:cubicBezTo>
                  <a:cubicBezTo>
                    <a:pt x="4739" y="5501"/>
                    <a:pt x="4549" y="5048"/>
                    <a:pt x="4227" y="4774"/>
                  </a:cubicBezTo>
                  <a:cubicBezTo>
                    <a:pt x="3963" y="4549"/>
                    <a:pt x="3635" y="4437"/>
                    <a:pt x="3275" y="4437"/>
                  </a:cubicBezTo>
                  <a:cubicBezTo>
                    <a:pt x="3197" y="4437"/>
                    <a:pt x="3118" y="4442"/>
                    <a:pt x="3037" y="4453"/>
                  </a:cubicBezTo>
                  <a:cubicBezTo>
                    <a:pt x="2525" y="4536"/>
                    <a:pt x="2025" y="4751"/>
                    <a:pt x="1560" y="5132"/>
                  </a:cubicBezTo>
                  <a:cubicBezTo>
                    <a:pt x="1215" y="5393"/>
                    <a:pt x="894" y="5751"/>
                    <a:pt x="572" y="6179"/>
                  </a:cubicBezTo>
                  <a:cubicBezTo>
                    <a:pt x="929" y="5096"/>
                    <a:pt x="1489" y="4179"/>
                    <a:pt x="2215" y="3500"/>
                  </a:cubicBezTo>
                  <a:cubicBezTo>
                    <a:pt x="3108" y="2667"/>
                    <a:pt x="4227" y="2226"/>
                    <a:pt x="5430" y="2226"/>
                  </a:cubicBezTo>
                  <a:close/>
                  <a:moveTo>
                    <a:pt x="5454" y="10001"/>
                  </a:moveTo>
                  <a:cubicBezTo>
                    <a:pt x="5692" y="10096"/>
                    <a:pt x="5918" y="10144"/>
                    <a:pt x="6097" y="10144"/>
                  </a:cubicBezTo>
                  <a:cubicBezTo>
                    <a:pt x="6156" y="10144"/>
                    <a:pt x="6216" y="10144"/>
                    <a:pt x="6275" y="10132"/>
                  </a:cubicBezTo>
                  <a:lnTo>
                    <a:pt x="6275" y="10132"/>
                  </a:lnTo>
                  <a:cubicBezTo>
                    <a:pt x="6228" y="10180"/>
                    <a:pt x="6168" y="10239"/>
                    <a:pt x="6097" y="10275"/>
                  </a:cubicBezTo>
                  <a:cubicBezTo>
                    <a:pt x="5930" y="10370"/>
                    <a:pt x="5692" y="10430"/>
                    <a:pt x="5454" y="10430"/>
                  </a:cubicBezTo>
                  <a:cubicBezTo>
                    <a:pt x="5216" y="10430"/>
                    <a:pt x="4978" y="10370"/>
                    <a:pt x="4823" y="10275"/>
                  </a:cubicBezTo>
                  <a:cubicBezTo>
                    <a:pt x="4739" y="10239"/>
                    <a:pt x="4680" y="10192"/>
                    <a:pt x="4644" y="10132"/>
                  </a:cubicBezTo>
                  <a:lnTo>
                    <a:pt x="4644" y="10132"/>
                  </a:lnTo>
                  <a:cubicBezTo>
                    <a:pt x="4704" y="10144"/>
                    <a:pt x="4763" y="10144"/>
                    <a:pt x="4823" y="10144"/>
                  </a:cubicBezTo>
                  <a:cubicBezTo>
                    <a:pt x="5013" y="10144"/>
                    <a:pt x="5216" y="10096"/>
                    <a:pt x="5454" y="10001"/>
                  </a:cubicBezTo>
                  <a:close/>
                  <a:moveTo>
                    <a:pt x="1184" y="0"/>
                  </a:moveTo>
                  <a:cubicBezTo>
                    <a:pt x="1083" y="0"/>
                    <a:pt x="985" y="30"/>
                    <a:pt x="906" y="95"/>
                  </a:cubicBezTo>
                  <a:cubicBezTo>
                    <a:pt x="775" y="202"/>
                    <a:pt x="691" y="345"/>
                    <a:pt x="691" y="512"/>
                  </a:cubicBezTo>
                  <a:cubicBezTo>
                    <a:pt x="787" y="2417"/>
                    <a:pt x="1310" y="3822"/>
                    <a:pt x="1370" y="3977"/>
                  </a:cubicBezTo>
                  <a:cubicBezTo>
                    <a:pt x="727" y="4834"/>
                    <a:pt x="251" y="5905"/>
                    <a:pt x="13" y="7132"/>
                  </a:cubicBezTo>
                  <a:cubicBezTo>
                    <a:pt x="1" y="7215"/>
                    <a:pt x="36" y="7298"/>
                    <a:pt x="132" y="7310"/>
                  </a:cubicBezTo>
                  <a:cubicBezTo>
                    <a:pt x="501" y="7418"/>
                    <a:pt x="894" y="7537"/>
                    <a:pt x="1096" y="7596"/>
                  </a:cubicBezTo>
                  <a:lnTo>
                    <a:pt x="953" y="8251"/>
                  </a:lnTo>
                  <a:cubicBezTo>
                    <a:pt x="929" y="8322"/>
                    <a:pt x="977" y="8418"/>
                    <a:pt x="1049" y="8441"/>
                  </a:cubicBezTo>
                  <a:cubicBezTo>
                    <a:pt x="1072" y="8441"/>
                    <a:pt x="2703" y="8953"/>
                    <a:pt x="3727" y="9513"/>
                  </a:cubicBezTo>
                  <a:cubicBezTo>
                    <a:pt x="3835" y="9680"/>
                    <a:pt x="3966" y="9834"/>
                    <a:pt x="4144" y="9930"/>
                  </a:cubicBezTo>
                  <a:cubicBezTo>
                    <a:pt x="4180" y="9965"/>
                    <a:pt x="4227" y="9977"/>
                    <a:pt x="4287" y="10013"/>
                  </a:cubicBezTo>
                  <a:cubicBezTo>
                    <a:pt x="4299" y="10406"/>
                    <a:pt x="4799" y="10727"/>
                    <a:pt x="5454" y="10727"/>
                  </a:cubicBezTo>
                  <a:cubicBezTo>
                    <a:pt x="6109" y="10727"/>
                    <a:pt x="6621" y="10406"/>
                    <a:pt x="6633" y="10013"/>
                  </a:cubicBezTo>
                  <a:cubicBezTo>
                    <a:pt x="6680" y="9977"/>
                    <a:pt x="6728" y="9965"/>
                    <a:pt x="6764" y="9930"/>
                  </a:cubicBezTo>
                  <a:cubicBezTo>
                    <a:pt x="6942" y="9834"/>
                    <a:pt x="7085" y="9680"/>
                    <a:pt x="7180" y="9513"/>
                  </a:cubicBezTo>
                  <a:cubicBezTo>
                    <a:pt x="8228" y="8953"/>
                    <a:pt x="9847" y="8441"/>
                    <a:pt x="9859" y="8441"/>
                  </a:cubicBezTo>
                  <a:cubicBezTo>
                    <a:pt x="9942" y="8418"/>
                    <a:pt x="10002" y="8346"/>
                    <a:pt x="9966" y="8251"/>
                  </a:cubicBezTo>
                  <a:lnTo>
                    <a:pt x="9823" y="7596"/>
                  </a:lnTo>
                  <a:cubicBezTo>
                    <a:pt x="10014" y="7537"/>
                    <a:pt x="10419" y="7418"/>
                    <a:pt x="10788" y="7310"/>
                  </a:cubicBezTo>
                  <a:cubicBezTo>
                    <a:pt x="10847" y="7298"/>
                    <a:pt x="10895" y="7227"/>
                    <a:pt x="10871" y="7132"/>
                  </a:cubicBezTo>
                  <a:cubicBezTo>
                    <a:pt x="10633" y="5905"/>
                    <a:pt x="10181" y="4834"/>
                    <a:pt x="9526" y="3989"/>
                  </a:cubicBezTo>
                  <a:cubicBezTo>
                    <a:pt x="9585" y="3822"/>
                    <a:pt x="10121" y="2405"/>
                    <a:pt x="10193" y="512"/>
                  </a:cubicBezTo>
                  <a:cubicBezTo>
                    <a:pt x="10193" y="357"/>
                    <a:pt x="10121" y="190"/>
                    <a:pt x="9978" y="95"/>
                  </a:cubicBezTo>
                  <a:cubicBezTo>
                    <a:pt x="9898" y="30"/>
                    <a:pt x="9801" y="0"/>
                    <a:pt x="9699" y="0"/>
                  </a:cubicBezTo>
                  <a:cubicBezTo>
                    <a:pt x="9634" y="0"/>
                    <a:pt x="9567" y="12"/>
                    <a:pt x="9502" y="36"/>
                  </a:cubicBezTo>
                  <a:cubicBezTo>
                    <a:pt x="8930" y="262"/>
                    <a:pt x="7799" y="821"/>
                    <a:pt x="6740" y="2095"/>
                  </a:cubicBezTo>
                  <a:cubicBezTo>
                    <a:pt x="6323" y="1988"/>
                    <a:pt x="5894" y="1929"/>
                    <a:pt x="5442" y="1929"/>
                  </a:cubicBezTo>
                  <a:cubicBezTo>
                    <a:pt x="5001" y="1929"/>
                    <a:pt x="4561" y="1988"/>
                    <a:pt x="4144" y="2095"/>
                  </a:cubicBezTo>
                  <a:cubicBezTo>
                    <a:pt x="3096" y="821"/>
                    <a:pt x="1965" y="262"/>
                    <a:pt x="1382" y="36"/>
                  </a:cubicBezTo>
                  <a:cubicBezTo>
                    <a:pt x="1317" y="12"/>
                    <a:pt x="1250" y="0"/>
                    <a:pt x="1184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6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318;p67"/>
            <p:cNvSpPr/>
            <p:nvPr/>
          </p:nvSpPr>
          <p:spPr>
            <a:xfrm>
              <a:off x="6977677" y="1667154"/>
              <a:ext cx="48416" cy="59456"/>
            </a:xfrm>
            <a:custGeom>
              <a:avLst/>
              <a:gdLst/>
              <a:ahLst/>
              <a:cxnLst/>
              <a:rect l="l" t="t" r="r" b="b"/>
              <a:pathLst>
                <a:path w="1513" h="1858" extrusionOk="0">
                  <a:moveTo>
                    <a:pt x="751" y="0"/>
                  </a:moveTo>
                  <a:cubicBezTo>
                    <a:pt x="334" y="0"/>
                    <a:pt x="1" y="346"/>
                    <a:pt x="1" y="762"/>
                  </a:cubicBezTo>
                  <a:lnTo>
                    <a:pt x="1" y="1096"/>
                  </a:lnTo>
                  <a:cubicBezTo>
                    <a:pt x="1" y="1524"/>
                    <a:pt x="334" y="1858"/>
                    <a:pt x="751" y="1858"/>
                  </a:cubicBezTo>
                  <a:cubicBezTo>
                    <a:pt x="1167" y="1858"/>
                    <a:pt x="1513" y="1524"/>
                    <a:pt x="1513" y="1096"/>
                  </a:cubicBezTo>
                  <a:lnTo>
                    <a:pt x="1513" y="762"/>
                  </a:lnTo>
                  <a:cubicBezTo>
                    <a:pt x="1501" y="643"/>
                    <a:pt x="1489" y="536"/>
                    <a:pt x="1429" y="429"/>
                  </a:cubicBezTo>
                  <a:cubicBezTo>
                    <a:pt x="1395" y="378"/>
                    <a:pt x="1342" y="338"/>
                    <a:pt x="1284" y="338"/>
                  </a:cubicBezTo>
                  <a:cubicBezTo>
                    <a:pt x="1261" y="338"/>
                    <a:pt x="1238" y="344"/>
                    <a:pt x="1215" y="358"/>
                  </a:cubicBezTo>
                  <a:cubicBezTo>
                    <a:pt x="1144" y="405"/>
                    <a:pt x="1096" y="489"/>
                    <a:pt x="1144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1" y="1536"/>
                    <a:pt x="751" y="1536"/>
                  </a:cubicBezTo>
                  <a:cubicBezTo>
                    <a:pt x="524" y="1536"/>
                    <a:pt x="322" y="1334"/>
                    <a:pt x="322" y="1096"/>
                  </a:cubicBezTo>
                  <a:lnTo>
                    <a:pt x="322" y="762"/>
                  </a:lnTo>
                  <a:cubicBezTo>
                    <a:pt x="322" y="524"/>
                    <a:pt x="512" y="334"/>
                    <a:pt x="751" y="334"/>
                  </a:cubicBezTo>
                  <a:cubicBezTo>
                    <a:pt x="846" y="334"/>
                    <a:pt x="917" y="250"/>
                    <a:pt x="917" y="167"/>
                  </a:cubicBezTo>
                  <a:cubicBezTo>
                    <a:pt x="917" y="72"/>
                    <a:pt x="846" y="0"/>
                    <a:pt x="751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6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319;p67"/>
            <p:cNvSpPr/>
            <p:nvPr/>
          </p:nvSpPr>
          <p:spPr>
            <a:xfrm>
              <a:off x="7113709" y="1667154"/>
              <a:ext cx="48800" cy="59456"/>
            </a:xfrm>
            <a:custGeom>
              <a:avLst/>
              <a:gdLst/>
              <a:ahLst/>
              <a:cxnLst/>
              <a:rect l="l" t="t" r="r" b="b"/>
              <a:pathLst>
                <a:path w="1525" h="1858" extrusionOk="0">
                  <a:moveTo>
                    <a:pt x="762" y="0"/>
                  </a:moveTo>
                  <a:cubicBezTo>
                    <a:pt x="345" y="0"/>
                    <a:pt x="0" y="346"/>
                    <a:pt x="0" y="762"/>
                  </a:cubicBezTo>
                  <a:lnTo>
                    <a:pt x="0" y="1096"/>
                  </a:lnTo>
                  <a:cubicBezTo>
                    <a:pt x="0" y="1524"/>
                    <a:pt x="345" y="1858"/>
                    <a:pt x="762" y="1858"/>
                  </a:cubicBezTo>
                  <a:cubicBezTo>
                    <a:pt x="1179" y="1858"/>
                    <a:pt x="1524" y="1524"/>
                    <a:pt x="1524" y="1096"/>
                  </a:cubicBezTo>
                  <a:lnTo>
                    <a:pt x="1524" y="762"/>
                  </a:lnTo>
                  <a:cubicBezTo>
                    <a:pt x="1512" y="643"/>
                    <a:pt x="1476" y="536"/>
                    <a:pt x="1429" y="429"/>
                  </a:cubicBezTo>
                  <a:cubicBezTo>
                    <a:pt x="1403" y="378"/>
                    <a:pt x="1346" y="338"/>
                    <a:pt x="1290" y="338"/>
                  </a:cubicBezTo>
                  <a:cubicBezTo>
                    <a:pt x="1268" y="338"/>
                    <a:pt x="1246" y="344"/>
                    <a:pt x="1226" y="358"/>
                  </a:cubicBezTo>
                  <a:cubicBezTo>
                    <a:pt x="1143" y="405"/>
                    <a:pt x="1107" y="489"/>
                    <a:pt x="1143" y="560"/>
                  </a:cubicBezTo>
                  <a:cubicBezTo>
                    <a:pt x="1179" y="620"/>
                    <a:pt x="1191" y="679"/>
                    <a:pt x="1191" y="762"/>
                  </a:cubicBezTo>
                  <a:lnTo>
                    <a:pt x="1191" y="1096"/>
                  </a:lnTo>
                  <a:cubicBezTo>
                    <a:pt x="1191" y="1346"/>
                    <a:pt x="1000" y="1536"/>
                    <a:pt x="762" y="1536"/>
                  </a:cubicBezTo>
                  <a:cubicBezTo>
                    <a:pt x="524" y="1536"/>
                    <a:pt x="333" y="1334"/>
                    <a:pt x="333" y="1096"/>
                  </a:cubicBezTo>
                  <a:lnTo>
                    <a:pt x="333" y="762"/>
                  </a:lnTo>
                  <a:cubicBezTo>
                    <a:pt x="333" y="524"/>
                    <a:pt x="524" y="334"/>
                    <a:pt x="762" y="334"/>
                  </a:cubicBezTo>
                  <a:cubicBezTo>
                    <a:pt x="845" y="334"/>
                    <a:pt x="929" y="250"/>
                    <a:pt x="929" y="167"/>
                  </a:cubicBezTo>
                  <a:cubicBezTo>
                    <a:pt x="929" y="72"/>
                    <a:pt x="845" y="0"/>
                    <a:pt x="762" y="0"/>
                  </a:cubicBezTo>
                  <a:close/>
                </a:path>
              </a:pathLst>
            </a:custGeom>
            <a:grpFill/>
            <a:ln>
              <a:solidFill>
                <a:schemeClr val="bg1">
                  <a:lumMod val="6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9210;p62"/>
          <p:cNvGrpSpPr/>
          <p:nvPr/>
        </p:nvGrpSpPr>
        <p:grpSpPr>
          <a:xfrm>
            <a:off x="967912" y="3246097"/>
            <a:ext cx="503659" cy="490585"/>
            <a:chOff x="4126815" y="2760704"/>
            <a:chExt cx="380393" cy="363118"/>
          </a:xfrm>
          <a:solidFill>
            <a:schemeClr val="tx1"/>
          </a:solidFill>
        </p:grpSpPr>
        <p:sp>
          <p:nvSpPr>
            <p:cNvPr id="71" name="Google Shape;9211;p62"/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12;p62"/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13;p62"/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14;p62"/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141;p62"/>
          <p:cNvSpPr/>
          <p:nvPr/>
        </p:nvSpPr>
        <p:spPr>
          <a:xfrm>
            <a:off x="4934972" y="3027708"/>
            <a:ext cx="784636" cy="753641"/>
          </a:xfrm>
          <a:custGeom>
            <a:avLst/>
            <a:gdLst/>
            <a:ahLst/>
            <a:cxnLst/>
            <a:rect l="l" t="t" r="r" b="b"/>
            <a:pathLst>
              <a:path w="11264" h="11253" extrusionOk="0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795;p50"/>
          <p:cNvGrpSpPr/>
          <p:nvPr/>
        </p:nvGrpSpPr>
        <p:grpSpPr>
          <a:xfrm>
            <a:off x="4933888" y="1639191"/>
            <a:ext cx="785720" cy="669176"/>
            <a:chOff x="4566675" y="3386800"/>
            <a:chExt cx="523625" cy="473350"/>
          </a:xfrm>
        </p:grpSpPr>
        <p:sp>
          <p:nvSpPr>
            <p:cNvPr id="92" name="Google Shape;796;p50"/>
            <p:cNvSpPr/>
            <p:nvPr/>
          </p:nvSpPr>
          <p:spPr>
            <a:xfrm>
              <a:off x="4566675" y="3386800"/>
              <a:ext cx="275125" cy="473350"/>
            </a:xfrm>
            <a:custGeom>
              <a:avLst/>
              <a:gdLst/>
              <a:ahLst/>
              <a:cxnLst/>
              <a:rect l="l" t="t" r="r" b="b"/>
              <a:pathLst>
                <a:path w="11005" h="18934" extrusionOk="0">
                  <a:moveTo>
                    <a:pt x="4977" y="6374"/>
                  </a:moveTo>
                  <a:cubicBezTo>
                    <a:pt x="5346" y="6374"/>
                    <a:pt x="5715" y="6457"/>
                    <a:pt x="6056" y="6623"/>
                  </a:cubicBezTo>
                  <a:cubicBezTo>
                    <a:pt x="6742" y="6954"/>
                    <a:pt x="7224" y="7567"/>
                    <a:pt x="7377" y="8307"/>
                  </a:cubicBezTo>
                  <a:cubicBezTo>
                    <a:pt x="7381" y="8330"/>
                    <a:pt x="7386" y="8352"/>
                    <a:pt x="7389" y="8375"/>
                  </a:cubicBezTo>
                  <a:cubicBezTo>
                    <a:pt x="7517" y="9081"/>
                    <a:pt x="7351" y="9794"/>
                    <a:pt x="6925" y="10381"/>
                  </a:cubicBezTo>
                  <a:cubicBezTo>
                    <a:pt x="6486" y="10980"/>
                    <a:pt x="5824" y="11377"/>
                    <a:pt x="5089" y="11479"/>
                  </a:cubicBezTo>
                  <a:cubicBezTo>
                    <a:pt x="4781" y="11521"/>
                    <a:pt x="4471" y="11541"/>
                    <a:pt x="4165" y="11541"/>
                  </a:cubicBezTo>
                  <a:cubicBezTo>
                    <a:pt x="3018" y="11541"/>
                    <a:pt x="1935" y="11255"/>
                    <a:pt x="1301" y="10756"/>
                  </a:cubicBezTo>
                  <a:cubicBezTo>
                    <a:pt x="929" y="10465"/>
                    <a:pt x="720" y="10112"/>
                    <a:pt x="679" y="9713"/>
                  </a:cubicBezTo>
                  <a:cubicBezTo>
                    <a:pt x="587" y="8818"/>
                    <a:pt x="1714" y="7729"/>
                    <a:pt x="3852" y="6644"/>
                  </a:cubicBezTo>
                  <a:cubicBezTo>
                    <a:pt x="4205" y="6464"/>
                    <a:pt x="4591" y="6374"/>
                    <a:pt x="4977" y="6374"/>
                  </a:cubicBezTo>
                  <a:close/>
                  <a:moveTo>
                    <a:pt x="7302" y="15939"/>
                  </a:moveTo>
                  <a:lnTo>
                    <a:pt x="7302" y="15939"/>
                  </a:lnTo>
                  <a:cubicBezTo>
                    <a:pt x="7198" y="16536"/>
                    <a:pt x="7078" y="17045"/>
                    <a:pt x="6947" y="17435"/>
                  </a:cubicBezTo>
                  <a:cubicBezTo>
                    <a:pt x="6657" y="18297"/>
                    <a:pt x="6416" y="18321"/>
                    <a:pt x="6390" y="18321"/>
                  </a:cubicBezTo>
                  <a:cubicBezTo>
                    <a:pt x="6146" y="18321"/>
                    <a:pt x="5733" y="17792"/>
                    <a:pt x="5330" y="16337"/>
                  </a:cubicBezTo>
                  <a:cubicBezTo>
                    <a:pt x="5591" y="16337"/>
                    <a:pt x="5852" y="16316"/>
                    <a:pt x="6109" y="16273"/>
                  </a:cubicBezTo>
                  <a:cubicBezTo>
                    <a:pt x="6518" y="16205"/>
                    <a:pt x="6918" y="16092"/>
                    <a:pt x="7302" y="15939"/>
                  </a:cubicBezTo>
                  <a:close/>
                  <a:moveTo>
                    <a:pt x="9178" y="0"/>
                  </a:moveTo>
                  <a:cubicBezTo>
                    <a:pt x="9162" y="0"/>
                    <a:pt x="9146" y="2"/>
                    <a:pt x="9129" y="4"/>
                  </a:cubicBezTo>
                  <a:cubicBezTo>
                    <a:pt x="7432" y="271"/>
                    <a:pt x="6498" y="1673"/>
                    <a:pt x="6192" y="2229"/>
                  </a:cubicBezTo>
                  <a:cubicBezTo>
                    <a:pt x="5899" y="2174"/>
                    <a:pt x="5602" y="2146"/>
                    <a:pt x="5305" y="2146"/>
                  </a:cubicBezTo>
                  <a:cubicBezTo>
                    <a:pt x="5179" y="2146"/>
                    <a:pt x="5053" y="2151"/>
                    <a:pt x="4928" y="2161"/>
                  </a:cubicBezTo>
                  <a:cubicBezTo>
                    <a:pt x="3804" y="2252"/>
                    <a:pt x="2876" y="2763"/>
                    <a:pt x="2247" y="3637"/>
                  </a:cubicBezTo>
                  <a:cubicBezTo>
                    <a:pt x="1380" y="4842"/>
                    <a:pt x="1452" y="6222"/>
                    <a:pt x="1701" y="7233"/>
                  </a:cubicBezTo>
                  <a:cubicBezTo>
                    <a:pt x="1530" y="7360"/>
                    <a:pt x="1373" y="7486"/>
                    <a:pt x="1228" y="7613"/>
                  </a:cubicBezTo>
                  <a:cubicBezTo>
                    <a:pt x="389" y="8345"/>
                    <a:pt x="0" y="9072"/>
                    <a:pt x="72" y="9775"/>
                  </a:cubicBezTo>
                  <a:cubicBezTo>
                    <a:pt x="130" y="10338"/>
                    <a:pt x="424" y="10843"/>
                    <a:pt x="924" y="11236"/>
                  </a:cubicBezTo>
                  <a:cubicBezTo>
                    <a:pt x="1115" y="11384"/>
                    <a:pt x="1322" y="11511"/>
                    <a:pt x="1542" y="11616"/>
                  </a:cubicBezTo>
                  <a:cubicBezTo>
                    <a:pt x="1472" y="13226"/>
                    <a:pt x="1876" y="14468"/>
                    <a:pt x="2742" y="15308"/>
                  </a:cubicBezTo>
                  <a:cubicBezTo>
                    <a:pt x="3273" y="15827"/>
                    <a:pt x="3950" y="16168"/>
                    <a:pt x="4684" y="16286"/>
                  </a:cubicBezTo>
                  <a:cubicBezTo>
                    <a:pt x="5147" y="18065"/>
                    <a:pt x="5705" y="18933"/>
                    <a:pt x="6389" y="18933"/>
                  </a:cubicBezTo>
                  <a:cubicBezTo>
                    <a:pt x="7085" y="18933"/>
                    <a:pt x="7415" y="17952"/>
                    <a:pt x="7523" y="17631"/>
                  </a:cubicBezTo>
                  <a:cubicBezTo>
                    <a:pt x="7654" y="17243"/>
                    <a:pt x="7772" y="16767"/>
                    <a:pt x="7874" y="16211"/>
                  </a:cubicBezTo>
                  <a:cubicBezTo>
                    <a:pt x="8318" y="16713"/>
                    <a:pt x="9103" y="17345"/>
                    <a:pt x="10317" y="17495"/>
                  </a:cubicBezTo>
                  <a:cubicBezTo>
                    <a:pt x="10431" y="17509"/>
                    <a:pt x="10549" y="17521"/>
                    <a:pt x="10662" y="17528"/>
                  </a:cubicBezTo>
                  <a:lnTo>
                    <a:pt x="10683" y="17528"/>
                  </a:lnTo>
                  <a:cubicBezTo>
                    <a:pt x="10687" y="17529"/>
                    <a:pt x="10690" y="17529"/>
                    <a:pt x="10694" y="17529"/>
                  </a:cubicBezTo>
                  <a:cubicBezTo>
                    <a:pt x="10858" y="17529"/>
                    <a:pt x="10993" y="17398"/>
                    <a:pt x="10999" y="17234"/>
                  </a:cubicBezTo>
                  <a:cubicBezTo>
                    <a:pt x="11005" y="17065"/>
                    <a:pt x="10872" y="16925"/>
                    <a:pt x="10704" y="16918"/>
                  </a:cubicBezTo>
                  <a:lnTo>
                    <a:pt x="10704" y="16918"/>
                  </a:lnTo>
                  <a:lnTo>
                    <a:pt x="10706" y="16920"/>
                  </a:lnTo>
                  <a:cubicBezTo>
                    <a:pt x="10602" y="16912"/>
                    <a:pt x="10497" y="16902"/>
                    <a:pt x="10393" y="16889"/>
                  </a:cubicBezTo>
                  <a:cubicBezTo>
                    <a:pt x="8690" y="16681"/>
                    <a:pt x="7988" y="15346"/>
                    <a:pt x="7961" y="15291"/>
                  </a:cubicBezTo>
                  <a:cubicBezTo>
                    <a:pt x="7906" y="15184"/>
                    <a:pt x="7798" y="15123"/>
                    <a:pt x="7686" y="15123"/>
                  </a:cubicBezTo>
                  <a:cubicBezTo>
                    <a:pt x="7636" y="15123"/>
                    <a:pt x="7585" y="15136"/>
                    <a:pt x="7538" y="15162"/>
                  </a:cubicBezTo>
                  <a:cubicBezTo>
                    <a:pt x="7522" y="15171"/>
                    <a:pt x="6523" y="15725"/>
                    <a:pt x="5341" y="15725"/>
                  </a:cubicBezTo>
                  <a:cubicBezTo>
                    <a:pt x="4624" y="15725"/>
                    <a:pt x="3840" y="15521"/>
                    <a:pt x="3168" y="14870"/>
                  </a:cubicBezTo>
                  <a:cubicBezTo>
                    <a:pt x="2468" y="14192"/>
                    <a:pt x="2125" y="13179"/>
                    <a:pt x="2144" y="11855"/>
                  </a:cubicBezTo>
                  <a:lnTo>
                    <a:pt x="2144" y="11855"/>
                  </a:lnTo>
                  <a:cubicBezTo>
                    <a:pt x="2745" y="12049"/>
                    <a:pt x="3436" y="12151"/>
                    <a:pt x="4154" y="12151"/>
                  </a:cubicBezTo>
                  <a:cubicBezTo>
                    <a:pt x="4494" y="12151"/>
                    <a:pt x="4835" y="12128"/>
                    <a:pt x="5173" y="12083"/>
                  </a:cubicBezTo>
                  <a:cubicBezTo>
                    <a:pt x="6073" y="11958"/>
                    <a:pt x="6883" y="11473"/>
                    <a:pt x="7418" y="10739"/>
                  </a:cubicBezTo>
                  <a:cubicBezTo>
                    <a:pt x="7944" y="10016"/>
                    <a:pt x="8147" y="9138"/>
                    <a:pt x="7990" y="8267"/>
                  </a:cubicBezTo>
                  <a:cubicBezTo>
                    <a:pt x="7985" y="8240"/>
                    <a:pt x="7981" y="8212"/>
                    <a:pt x="7975" y="8183"/>
                  </a:cubicBezTo>
                  <a:cubicBezTo>
                    <a:pt x="7784" y="7256"/>
                    <a:pt x="7182" y="6487"/>
                    <a:pt x="6321" y="6074"/>
                  </a:cubicBezTo>
                  <a:cubicBezTo>
                    <a:pt x="5897" y="5867"/>
                    <a:pt x="5436" y="5763"/>
                    <a:pt x="4976" y="5763"/>
                  </a:cubicBezTo>
                  <a:cubicBezTo>
                    <a:pt x="4496" y="5763"/>
                    <a:pt x="4016" y="5876"/>
                    <a:pt x="3576" y="6100"/>
                  </a:cubicBezTo>
                  <a:cubicBezTo>
                    <a:pt x="3119" y="6330"/>
                    <a:pt x="2674" y="6583"/>
                    <a:pt x="2242" y="6859"/>
                  </a:cubicBezTo>
                  <a:cubicBezTo>
                    <a:pt x="2071" y="6007"/>
                    <a:pt x="2071" y="4926"/>
                    <a:pt x="2744" y="3994"/>
                  </a:cubicBezTo>
                  <a:cubicBezTo>
                    <a:pt x="3268" y="3263"/>
                    <a:pt x="4014" y="2853"/>
                    <a:pt x="4958" y="2771"/>
                  </a:cubicBezTo>
                  <a:cubicBezTo>
                    <a:pt x="5076" y="2760"/>
                    <a:pt x="5191" y="2756"/>
                    <a:pt x="5299" y="2756"/>
                  </a:cubicBezTo>
                  <a:cubicBezTo>
                    <a:pt x="5859" y="2756"/>
                    <a:pt x="6266" y="2872"/>
                    <a:pt x="6270" y="2873"/>
                  </a:cubicBezTo>
                  <a:cubicBezTo>
                    <a:pt x="6298" y="2881"/>
                    <a:pt x="6327" y="2885"/>
                    <a:pt x="6355" y="2885"/>
                  </a:cubicBezTo>
                  <a:cubicBezTo>
                    <a:pt x="6473" y="2885"/>
                    <a:pt x="6584" y="2817"/>
                    <a:pt x="6634" y="2705"/>
                  </a:cubicBezTo>
                  <a:cubicBezTo>
                    <a:pt x="6642" y="2685"/>
                    <a:pt x="7473" y="881"/>
                    <a:pt x="9225" y="607"/>
                  </a:cubicBezTo>
                  <a:cubicBezTo>
                    <a:pt x="9391" y="579"/>
                    <a:pt x="9504" y="424"/>
                    <a:pt x="9478" y="258"/>
                  </a:cubicBezTo>
                  <a:cubicBezTo>
                    <a:pt x="9455" y="108"/>
                    <a:pt x="9325" y="0"/>
                    <a:pt x="91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97;p50"/>
            <p:cNvSpPr/>
            <p:nvPr/>
          </p:nvSpPr>
          <p:spPr>
            <a:xfrm>
              <a:off x="4862000" y="3640950"/>
              <a:ext cx="218850" cy="219150"/>
            </a:xfrm>
            <a:custGeom>
              <a:avLst/>
              <a:gdLst/>
              <a:ahLst/>
              <a:cxnLst/>
              <a:rect l="l" t="t" r="r" b="b"/>
              <a:pathLst>
                <a:path w="8754" h="8766" extrusionOk="0">
                  <a:moveTo>
                    <a:pt x="2911" y="6318"/>
                  </a:moveTo>
                  <a:cubicBezTo>
                    <a:pt x="3195" y="6423"/>
                    <a:pt x="3488" y="6502"/>
                    <a:pt x="3785" y="6554"/>
                  </a:cubicBezTo>
                  <a:cubicBezTo>
                    <a:pt x="4039" y="6598"/>
                    <a:pt x="4296" y="6620"/>
                    <a:pt x="4554" y="6620"/>
                  </a:cubicBezTo>
                  <a:cubicBezTo>
                    <a:pt x="4593" y="6620"/>
                    <a:pt x="4632" y="6619"/>
                    <a:pt x="4671" y="6618"/>
                  </a:cubicBezTo>
                  <a:lnTo>
                    <a:pt x="4671" y="6618"/>
                  </a:lnTo>
                  <a:cubicBezTo>
                    <a:pt x="4310" y="8125"/>
                    <a:pt x="3953" y="8157"/>
                    <a:pt x="3930" y="8157"/>
                  </a:cubicBezTo>
                  <a:lnTo>
                    <a:pt x="3930" y="8157"/>
                  </a:lnTo>
                  <a:cubicBezTo>
                    <a:pt x="3865" y="8156"/>
                    <a:pt x="3631" y="8100"/>
                    <a:pt x="3312" y="7422"/>
                  </a:cubicBezTo>
                  <a:cubicBezTo>
                    <a:pt x="3174" y="7125"/>
                    <a:pt x="3039" y="6754"/>
                    <a:pt x="2911" y="6318"/>
                  </a:cubicBezTo>
                  <a:close/>
                  <a:moveTo>
                    <a:pt x="7751" y="0"/>
                  </a:moveTo>
                  <a:cubicBezTo>
                    <a:pt x="7702" y="0"/>
                    <a:pt x="7653" y="12"/>
                    <a:pt x="7607" y="36"/>
                  </a:cubicBezTo>
                  <a:cubicBezTo>
                    <a:pt x="7459" y="117"/>
                    <a:pt x="7402" y="302"/>
                    <a:pt x="7483" y="450"/>
                  </a:cubicBezTo>
                  <a:cubicBezTo>
                    <a:pt x="7488" y="457"/>
                    <a:pt x="7895" y="1232"/>
                    <a:pt x="7994" y="2219"/>
                  </a:cubicBezTo>
                  <a:cubicBezTo>
                    <a:pt x="8121" y="3497"/>
                    <a:pt x="7689" y="4523"/>
                    <a:pt x="6707" y="5270"/>
                  </a:cubicBezTo>
                  <a:cubicBezTo>
                    <a:pt x="6058" y="5763"/>
                    <a:pt x="5338" y="6012"/>
                    <a:pt x="4559" y="6012"/>
                  </a:cubicBezTo>
                  <a:cubicBezTo>
                    <a:pt x="4347" y="6012"/>
                    <a:pt x="4131" y="5993"/>
                    <a:pt x="3910" y="5956"/>
                  </a:cubicBezTo>
                  <a:cubicBezTo>
                    <a:pt x="3125" y="5825"/>
                    <a:pt x="2577" y="5497"/>
                    <a:pt x="2573" y="5494"/>
                  </a:cubicBezTo>
                  <a:cubicBezTo>
                    <a:pt x="2523" y="5464"/>
                    <a:pt x="2468" y="5449"/>
                    <a:pt x="2413" y="5449"/>
                  </a:cubicBezTo>
                  <a:cubicBezTo>
                    <a:pt x="2318" y="5449"/>
                    <a:pt x="2225" y="5494"/>
                    <a:pt x="2166" y="5577"/>
                  </a:cubicBezTo>
                  <a:cubicBezTo>
                    <a:pt x="2164" y="5578"/>
                    <a:pt x="2016" y="5781"/>
                    <a:pt x="1707" y="6016"/>
                  </a:cubicBezTo>
                  <a:cubicBezTo>
                    <a:pt x="1423" y="6231"/>
                    <a:pt x="941" y="6518"/>
                    <a:pt x="256" y="6666"/>
                  </a:cubicBezTo>
                  <a:cubicBezTo>
                    <a:pt x="102" y="6699"/>
                    <a:pt x="0" y="6841"/>
                    <a:pt x="15" y="6996"/>
                  </a:cubicBezTo>
                  <a:cubicBezTo>
                    <a:pt x="32" y="7152"/>
                    <a:pt x="163" y="7269"/>
                    <a:pt x="320" y="7269"/>
                  </a:cubicBezTo>
                  <a:cubicBezTo>
                    <a:pt x="342" y="7269"/>
                    <a:pt x="363" y="7266"/>
                    <a:pt x="384" y="7262"/>
                  </a:cubicBezTo>
                  <a:cubicBezTo>
                    <a:pt x="1305" y="7064"/>
                    <a:pt x="1925" y="6647"/>
                    <a:pt x="2281" y="6333"/>
                  </a:cubicBezTo>
                  <a:cubicBezTo>
                    <a:pt x="2734" y="7968"/>
                    <a:pt x="3276" y="8765"/>
                    <a:pt x="3930" y="8765"/>
                  </a:cubicBezTo>
                  <a:cubicBezTo>
                    <a:pt x="4538" y="8765"/>
                    <a:pt x="4979" y="8059"/>
                    <a:pt x="5313" y="6550"/>
                  </a:cubicBezTo>
                  <a:cubicBezTo>
                    <a:pt x="5942" y="6431"/>
                    <a:pt x="6538" y="6164"/>
                    <a:pt x="7076" y="5755"/>
                  </a:cubicBezTo>
                  <a:cubicBezTo>
                    <a:pt x="8228" y="4880"/>
                    <a:pt x="8754" y="3628"/>
                    <a:pt x="8598" y="2136"/>
                  </a:cubicBezTo>
                  <a:cubicBezTo>
                    <a:pt x="8484" y="1035"/>
                    <a:pt x="8040" y="196"/>
                    <a:pt x="8020" y="161"/>
                  </a:cubicBezTo>
                  <a:cubicBezTo>
                    <a:pt x="7965" y="59"/>
                    <a:pt x="7860" y="0"/>
                    <a:pt x="77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98;p50"/>
            <p:cNvSpPr/>
            <p:nvPr/>
          </p:nvSpPr>
          <p:spPr>
            <a:xfrm>
              <a:off x="4816650" y="3387200"/>
              <a:ext cx="273650" cy="243525"/>
            </a:xfrm>
            <a:custGeom>
              <a:avLst/>
              <a:gdLst/>
              <a:ahLst/>
              <a:cxnLst/>
              <a:rect l="l" t="t" r="r" b="b"/>
              <a:pathLst>
                <a:path w="10946" h="9741" extrusionOk="0">
                  <a:moveTo>
                    <a:pt x="331" y="0"/>
                  </a:moveTo>
                  <a:cubicBezTo>
                    <a:pt x="188" y="0"/>
                    <a:pt x="61" y="102"/>
                    <a:pt x="33" y="246"/>
                  </a:cubicBezTo>
                  <a:cubicBezTo>
                    <a:pt x="1" y="411"/>
                    <a:pt x="108" y="569"/>
                    <a:pt x="271" y="603"/>
                  </a:cubicBezTo>
                  <a:cubicBezTo>
                    <a:pt x="1492" y="841"/>
                    <a:pt x="2150" y="1822"/>
                    <a:pt x="2156" y="1831"/>
                  </a:cubicBezTo>
                  <a:cubicBezTo>
                    <a:pt x="2214" y="1920"/>
                    <a:pt x="2312" y="1969"/>
                    <a:pt x="2412" y="1969"/>
                  </a:cubicBezTo>
                  <a:cubicBezTo>
                    <a:pt x="2457" y="1969"/>
                    <a:pt x="2503" y="1959"/>
                    <a:pt x="2546" y="1937"/>
                  </a:cubicBezTo>
                  <a:cubicBezTo>
                    <a:pt x="2559" y="1932"/>
                    <a:pt x="3401" y="1527"/>
                    <a:pt x="4399" y="1527"/>
                  </a:cubicBezTo>
                  <a:cubicBezTo>
                    <a:pt x="4986" y="1527"/>
                    <a:pt x="5626" y="1667"/>
                    <a:pt x="6185" y="2110"/>
                  </a:cubicBezTo>
                  <a:cubicBezTo>
                    <a:pt x="7670" y="3289"/>
                    <a:pt x="7318" y="4812"/>
                    <a:pt x="7301" y="4876"/>
                  </a:cubicBezTo>
                  <a:cubicBezTo>
                    <a:pt x="7257" y="5062"/>
                    <a:pt x="7393" y="5244"/>
                    <a:pt x="7585" y="5256"/>
                  </a:cubicBezTo>
                  <a:cubicBezTo>
                    <a:pt x="7669" y="5259"/>
                    <a:pt x="9657" y="5370"/>
                    <a:pt x="10139" y="7241"/>
                  </a:cubicBezTo>
                  <a:cubicBezTo>
                    <a:pt x="10322" y="7954"/>
                    <a:pt x="10264" y="8652"/>
                    <a:pt x="9965" y="9319"/>
                  </a:cubicBezTo>
                  <a:cubicBezTo>
                    <a:pt x="9903" y="9471"/>
                    <a:pt x="9973" y="9645"/>
                    <a:pt x="10124" y="9714"/>
                  </a:cubicBezTo>
                  <a:cubicBezTo>
                    <a:pt x="10164" y="9732"/>
                    <a:pt x="10206" y="9740"/>
                    <a:pt x="10248" y="9740"/>
                  </a:cubicBezTo>
                  <a:cubicBezTo>
                    <a:pt x="10361" y="9740"/>
                    <a:pt x="10469" y="9676"/>
                    <a:pt x="10522" y="9567"/>
                  </a:cubicBezTo>
                  <a:cubicBezTo>
                    <a:pt x="10873" y="8789"/>
                    <a:pt x="10946" y="7914"/>
                    <a:pt x="10729" y="7089"/>
                  </a:cubicBezTo>
                  <a:lnTo>
                    <a:pt x="10729" y="7089"/>
                  </a:lnTo>
                  <a:lnTo>
                    <a:pt x="10731" y="7090"/>
                  </a:lnTo>
                  <a:cubicBezTo>
                    <a:pt x="10482" y="6130"/>
                    <a:pt x="9862" y="5402"/>
                    <a:pt x="8936" y="4984"/>
                  </a:cubicBezTo>
                  <a:cubicBezTo>
                    <a:pt x="8620" y="4844"/>
                    <a:pt x="8288" y="4743"/>
                    <a:pt x="7945" y="4686"/>
                  </a:cubicBezTo>
                  <a:cubicBezTo>
                    <a:pt x="8001" y="4065"/>
                    <a:pt x="7932" y="2718"/>
                    <a:pt x="6564" y="1632"/>
                  </a:cubicBezTo>
                  <a:cubicBezTo>
                    <a:pt x="5968" y="1159"/>
                    <a:pt x="5228" y="917"/>
                    <a:pt x="4397" y="917"/>
                  </a:cubicBezTo>
                  <a:cubicBezTo>
                    <a:pt x="4177" y="917"/>
                    <a:pt x="3951" y="933"/>
                    <a:pt x="3720" y="968"/>
                  </a:cubicBezTo>
                  <a:cubicBezTo>
                    <a:pt x="3307" y="1029"/>
                    <a:pt x="2901" y="1137"/>
                    <a:pt x="2511" y="1291"/>
                  </a:cubicBezTo>
                  <a:cubicBezTo>
                    <a:pt x="2215" y="932"/>
                    <a:pt x="1504" y="223"/>
                    <a:pt x="387" y="5"/>
                  </a:cubicBezTo>
                  <a:cubicBezTo>
                    <a:pt x="368" y="2"/>
                    <a:pt x="349" y="0"/>
                    <a:pt x="3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99;p50"/>
            <p:cNvSpPr/>
            <p:nvPr/>
          </p:nvSpPr>
          <p:spPr>
            <a:xfrm>
              <a:off x="4669275" y="3580050"/>
              <a:ext cx="30900" cy="38325"/>
            </a:xfrm>
            <a:custGeom>
              <a:avLst/>
              <a:gdLst/>
              <a:ahLst/>
              <a:cxnLst/>
              <a:rect l="l" t="t" r="r" b="b"/>
              <a:pathLst>
                <a:path w="1236" h="1533" extrusionOk="0">
                  <a:moveTo>
                    <a:pt x="618" y="0"/>
                  </a:moveTo>
                  <a:cubicBezTo>
                    <a:pt x="271" y="0"/>
                    <a:pt x="0" y="337"/>
                    <a:pt x="0" y="767"/>
                  </a:cubicBezTo>
                  <a:cubicBezTo>
                    <a:pt x="0" y="1196"/>
                    <a:pt x="271" y="1533"/>
                    <a:pt x="618" y="1533"/>
                  </a:cubicBezTo>
                  <a:cubicBezTo>
                    <a:pt x="964" y="1533"/>
                    <a:pt x="1235" y="1197"/>
                    <a:pt x="1235" y="767"/>
                  </a:cubicBezTo>
                  <a:cubicBezTo>
                    <a:pt x="1235" y="337"/>
                    <a:pt x="964" y="0"/>
                    <a:pt x="6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00;p50"/>
            <p:cNvSpPr/>
            <p:nvPr/>
          </p:nvSpPr>
          <p:spPr>
            <a:xfrm>
              <a:off x="4718800" y="3476750"/>
              <a:ext cx="69600" cy="61525"/>
            </a:xfrm>
            <a:custGeom>
              <a:avLst/>
              <a:gdLst/>
              <a:ahLst/>
              <a:cxnLst/>
              <a:rect l="l" t="t" r="r" b="b"/>
              <a:pathLst>
                <a:path w="2784" h="2461" extrusionOk="0">
                  <a:moveTo>
                    <a:pt x="1361" y="610"/>
                  </a:moveTo>
                  <a:cubicBezTo>
                    <a:pt x="1385" y="610"/>
                    <a:pt x="1410" y="611"/>
                    <a:pt x="1437" y="612"/>
                  </a:cubicBezTo>
                  <a:cubicBezTo>
                    <a:pt x="1975" y="641"/>
                    <a:pt x="2080" y="1007"/>
                    <a:pt x="2100" y="1163"/>
                  </a:cubicBezTo>
                  <a:cubicBezTo>
                    <a:pt x="2130" y="1407"/>
                    <a:pt x="2036" y="1694"/>
                    <a:pt x="1800" y="1823"/>
                  </a:cubicBezTo>
                  <a:lnTo>
                    <a:pt x="695" y="1338"/>
                  </a:lnTo>
                  <a:cubicBezTo>
                    <a:pt x="698" y="1169"/>
                    <a:pt x="734" y="933"/>
                    <a:pt x="871" y="783"/>
                  </a:cubicBezTo>
                  <a:cubicBezTo>
                    <a:pt x="977" y="667"/>
                    <a:pt x="1138" y="610"/>
                    <a:pt x="1361" y="610"/>
                  </a:cubicBezTo>
                  <a:close/>
                  <a:moveTo>
                    <a:pt x="1361" y="1"/>
                  </a:moveTo>
                  <a:cubicBezTo>
                    <a:pt x="960" y="1"/>
                    <a:pt x="643" y="127"/>
                    <a:pt x="416" y="375"/>
                  </a:cubicBezTo>
                  <a:cubicBezTo>
                    <a:pt x="0" y="832"/>
                    <a:pt x="88" y="1512"/>
                    <a:pt x="101" y="1588"/>
                  </a:cubicBezTo>
                  <a:cubicBezTo>
                    <a:pt x="116" y="1691"/>
                    <a:pt x="183" y="1779"/>
                    <a:pt x="279" y="1822"/>
                  </a:cubicBezTo>
                  <a:lnTo>
                    <a:pt x="1673" y="2435"/>
                  </a:lnTo>
                  <a:cubicBezTo>
                    <a:pt x="1712" y="2451"/>
                    <a:pt x="1754" y="2460"/>
                    <a:pt x="1796" y="2460"/>
                  </a:cubicBezTo>
                  <a:cubicBezTo>
                    <a:pt x="1827" y="2460"/>
                    <a:pt x="1858" y="2455"/>
                    <a:pt x="1888" y="2446"/>
                  </a:cubicBezTo>
                  <a:cubicBezTo>
                    <a:pt x="2440" y="2270"/>
                    <a:pt x="2783" y="1698"/>
                    <a:pt x="2704" y="1085"/>
                  </a:cubicBezTo>
                  <a:cubicBezTo>
                    <a:pt x="2625" y="465"/>
                    <a:pt x="2140" y="39"/>
                    <a:pt x="1470" y="4"/>
                  </a:cubicBezTo>
                  <a:cubicBezTo>
                    <a:pt x="1433" y="2"/>
                    <a:pt x="1397" y="1"/>
                    <a:pt x="13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BlokTextu 1"/>
          <p:cNvSpPr txBox="1"/>
          <p:nvPr/>
        </p:nvSpPr>
        <p:spPr>
          <a:xfrm>
            <a:off x="8459892" y="5014032"/>
            <a:ext cx="6570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sk-SK" sz="500" dirty="0">
                <a:solidFill>
                  <a:schemeClr val="bg1">
                    <a:lumMod val="75000"/>
                  </a:schemeClr>
                </a:solidFill>
              </a:rPr>
              <a:t>© Jakub </a:t>
            </a:r>
            <a:r>
              <a:rPr lang="sk-SK" sz="500" dirty="0" err="1">
                <a:solidFill>
                  <a:schemeClr val="bg1">
                    <a:lumMod val="75000"/>
                  </a:schemeClr>
                </a:solidFill>
              </a:rPr>
              <a:t>Mrocek</a:t>
            </a:r>
            <a:endParaRPr lang="sk-SK" sz="5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nimal Kingdo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1B0E01"/>
      </a:lt2>
      <a:accent1>
        <a:srgbClr val="FCD635"/>
      </a:accent1>
      <a:accent2>
        <a:srgbClr val="94A640"/>
      </a:accent2>
      <a:accent3>
        <a:srgbClr val="7C7046"/>
      </a:accent3>
      <a:accent4>
        <a:srgbClr val="CEB993"/>
      </a:accent4>
      <a:accent5>
        <a:srgbClr val="FEE15F"/>
      </a:accent5>
      <a:accent6>
        <a:srgbClr val="FDC0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2334</Words>
  <Application>Microsoft Office PowerPoint</Application>
  <PresentationFormat>Prezentácia na obrazovke (16:9)</PresentationFormat>
  <Paragraphs>270</Paragraphs>
  <Slides>25</Slides>
  <Notes>25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5" baseType="lpstr">
      <vt:lpstr>TimesNewRomanPS-BoldMT</vt:lpstr>
      <vt:lpstr>Anton</vt:lpstr>
      <vt:lpstr>Wingdings</vt:lpstr>
      <vt:lpstr>Lato</vt:lpstr>
      <vt:lpstr>Calibri Light</vt:lpstr>
      <vt:lpstr>Trebuchet MS</vt:lpstr>
      <vt:lpstr>TimesNewRomanPSMT</vt:lpstr>
      <vt:lpstr>Futura Bk BT</vt:lpstr>
      <vt:lpstr>Arial</vt:lpstr>
      <vt:lpstr>Animal Kingdom Lesson by Slidesgo</vt:lpstr>
      <vt:lpstr>MANAŽMENT  VLKA DRAVÉHO NA SLOVENSKU</vt:lpstr>
      <vt:lpstr>OBSAH</vt:lpstr>
      <vt:lpstr>Prezentácia programu PowerPoint</vt:lpstr>
      <vt:lpstr>Štatistické údaje vlka dravého (Canis lupus)  na Slovensku</vt:lpstr>
      <vt:lpstr>Biotop vlka na Slovensku</vt:lpstr>
      <vt:lpstr>ZARADENIE PODĽA EURÓPSKEJ LEGISLATÍVY</vt:lpstr>
      <vt:lpstr>ZARADENIE PODĽA NÁRODNEJ LEGISLATÍVY</vt:lpstr>
      <vt:lpstr>PROGRAM STAROSTLIVOSTI O VLKA DRAVÉHO NA SLOVENSKU</vt:lpstr>
      <vt:lpstr>Opatrenia na zachovanie/dosiahnutie priaznivého stavu vlka</vt:lpstr>
      <vt:lpstr>Určenie kvóty lovu vlka</vt:lpstr>
      <vt:lpstr>Určenie kvóty lovu vlka</vt:lpstr>
      <vt:lpstr>Škody spôsobené vlkom na hospodárskych zvieratách</vt:lpstr>
      <vt:lpstr>Škody spôsobené vlkom na hospodárskych zvieratách</vt:lpstr>
      <vt:lpstr>Monitoring vlka dravého</vt:lpstr>
      <vt:lpstr>Prezentácia programu PowerPoint</vt:lpstr>
      <vt:lpstr>Lov vlka dravého</vt:lpstr>
      <vt:lpstr>Podmienky lovu vlka dravého</vt:lpstr>
      <vt:lpstr>Celkový úbytok vlka v rokoch 2006 – 2019 </vt:lpstr>
      <vt:lpstr>Čo môže spôsobiť  zákaz lovu vlka alebo nulová kvóta???</vt:lpstr>
      <vt:lpstr>STÚPAJÚCE STAVY VLKA V EURÓPE</vt:lpstr>
      <vt:lpstr>ZÁVER</vt:lpstr>
      <vt:lpstr>Lucyan David Mech americký expert, vedec (380), autor mnohých publikácií (11 kníh, 100 článkov), pôsobí od roku 1958</vt:lpstr>
      <vt:lpstr>KRAJNÝ POSTOJ...?</vt:lpstr>
      <vt:lpstr>Prezentácia programu PowerPoint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KINGDOM LESSON</dc:title>
  <dc:creator>Martina Hustinová</dc:creator>
  <cp:lastModifiedBy>Martina</cp:lastModifiedBy>
  <cp:revision>87</cp:revision>
  <dcterms:modified xsi:type="dcterms:W3CDTF">2020-02-26T23:56:54Z</dcterms:modified>
</cp:coreProperties>
</file>