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5"/>
  </p:notesMasterIdLst>
  <p:sldIdLst>
    <p:sldId id="294" r:id="rId2"/>
    <p:sldId id="256" r:id="rId3"/>
    <p:sldId id="270" r:id="rId4"/>
    <p:sldId id="265" r:id="rId5"/>
    <p:sldId id="258" r:id="rId6"/>
    <p:sldId id="259" r:id="rId7"/>
    <p:sldId id="295" r:id="rId8"/>
    <p:sldId id="292" r:id="rId9"/>
    <p:sldId id="261" r:id="rId10"/>
    <p:sldId id="262" r:id="rId11"/>
    <p:sldId id="263" r:id="rId12"/>
    <p:sldId id="264" r:id="rId13"/>
    <p:sldId id="267" r:id="rId14"/>
    <p:sldId id="268" r:id="rId15"/>
    <p:sldId id="289" r:id="rId16"/>
    <p:sldId id="283" r:id="rId17"/>
    <p:sldId id="278" r:id="rId18"/>
    <p:sldId id="279" r:id="rId19"/>
    <p:sldId id="284" r:id="rId20"/>
    <p:sldId id="290" r:id="rId21"/>
    <p:sldId id="287" r:id="rId22"/>
    <p:sldId id="269" r:id="rId23"/>
    <p:sldId id="260" r:id="rId24"/>
    <p:sldId id="271" r:id="rId25"/>
    <p:sldId id="274" r:id="rId26"/>
    <p:sldId id="275" r:id="rId27"/>
    <p:sldId id="276" r:id="rId28"/>
    <p:sldId id="277" r:id="rId29"/>
    <p:sldId id="280" r:id="rId30"/>
    <p:sldId id="281" r:id="rId31"/>
    <p:sldId id="282" r:id="rId32"/>
    <p:sldId id="296" r:id="rId33"/>
    <p:sldId id="293" r:id="rId34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1" autoAdjust="0"/>
    <p:restoredTop sz="94541" autoAdjust="0"/>
  </p:normalViewPr>
  <p:slideViewPr>
    <p:cSldViewPr>
      <p:cViewPr>
        <p:scale>
          <a:sx n="77" d="100"/>
          <a:sy n="77" d="100"/>
        </p:scale>
        <p:origin x="-1074" y="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1943B-EB07-4FD3-BBA3-DD8CBF5EB5E2}" type="datetimeFigureOut">
              <a:rPr lang="cs-CZ" smtClean="0"/>
              <a:t>05.11.2019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0ADA4-9D2D-456B-9E88-EB51C0469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2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0ADA4-9D2D-456B-9E88-EB51C0469EE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79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0ADA4-9D2D-456B-9E88-EB51C0469EE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27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0ADA4-9D2D-456B-9E88-EB51C0469EE2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6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0ADA4-9D2D-456B-9E88-EB51C0469EE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06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0ADA4-9D2D-456B-9E88-EB51C0469EE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76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0ADA4-9D2D-456B-9E88-EB51C0469EE2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89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3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2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6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4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9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0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9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0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5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3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venskjakt.se/start/nyhet/har-foljer-du-2018-ars-licensjakt-pa-va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3" Type="http://schemas.openxmlformats.org/officeDocument/2006/relationships/hyperlink" Target="https://www.lidovky.cz/domov/psi-v-ohrozeni-chovatele-odmitaji-ockovani-udajne-zbytecne-zatezuje-organismus.A191025_113728_ln_domov_mlg" TargetMode="External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2" Type="http://schemas.openxmlformats.org/officeDocument/2006/relationships/hyperlink" Target="https://www.zdravotnickydenik.cz/2019/10/odpurci-ockovani-maji-novy-cil-detech-se-zamerili-zvirat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r-kralovehradecky.cz/cz/kraj-volene-organy/tiskove-centrum/aktuality1/kraj-letos-vyplatil-uz-1-8-milionu-korun-za-skody-zpusobene-vlky-311640/" TargetMode="External"/><Relationship Id="rId11" Type="http://schemas.openxmlformats.org/officeDocument/2006/relationships/image" Target="../media/image52.jpg"/><Relationship Id="rId5" Type="http://schemas.openxmlformats.org/officeDocument/2006/relationships/hyperlink" Target="https://www.wolf.sachsen.de/download/Schadensstatistik_2018_Stand_20190513.pdf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www.wolf.sachsen.de/download/Schadensstatistik_2019_Stand_20191103.pdf" TargetMode="Externa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reslenyvtip.cz/miroslav-keme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reslenyvtip.cz/ovce?page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auvergne-rhone-alpes.developpement-durable.gouv.fr/IMG/pdf/20190115_donnees_dommages_au_31decembre2018_internet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iol.net/novice/volitve-2018/sls-za-zakonit-odstrel-volka-ponuja-500-evrov-504723?fbclid=IwAR1xEqlxM3ZjpsIrp0NqcyD8db7U-Kn5zuMTf6JckmgLsgAMEh5YV2yzx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210CF414-ADAC-4CD0-AD5F-FB55B7586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47" y="4599738"/>
            <a:ext cx="4775201" cy="2387600"/>
          </a:xfrm>
          <a:prstGeom prst="rect">
            <a:avLst/>
          </a:prstGeom>
        </p:spPr>
      </p:pic>
      <p:pic>
        <p:nvPicPr>
          <p:cNvPr id="9" name="Obrázek 8" descr="Obsah obrázku zvíře, hledání, černá, pes&#10;&#10;Popis byl vytvořen automaticky">
            <a:extLst>
              <a:ext uri="{FF2B5EF4-FFF2-40B4-BE49-F238E27FC236}">
                <a16:creationId xmlns:a16="http://schemas.microsoft.com/office/drawing/2014/main" xmlns="" id="{B3357129-2586-42F4-A059-DD758F2C6E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547"/>
          <a:stretch/>
        </p:blipFill>
        <p:spPr>
          <a:xfrm>
            <a:off x="11723" y="0"/>
            <a:ext cx="2122596" cy="24098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F122972-E59B-4F82-AB43-979FC21839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Můžeme usměrňovat vlčí populaci?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826E6EA-B25B-40DE-8577-4315585D8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0025" y="3714750"/>
            <a:ext cx="4143375" cy="1314450"/>
          </a:xfrm>
        </p:spPr>
        <p:txBody>
          <a:bodyPr>
            <a:normAutofit/>
          </a:bodyPr>
          <a:lstStyle/>
          <a:p>
            <a:r>
              <a:rPr lang="cs-CZ" sz="2800" i="1" dirty="0"/>
              <a:t>Zkušenosti ze zahraničí a situace v České republice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283DBD57-3E01-4F77-ADC2-B23F86167F91}"/>
              </a:ext>
            </a:extLst>
          </p:cNvPr>
          <p:cNvSpPr txBox="1"/>
          <p:nvPr/>
        </p:nvSpPr>
        <p:spPr>
          <a:xfrm>
            <a:off x="-4689" y="6095999"/>
            <a:ext cx="2941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1400" i="1" dirty="0">
                <a:solidFill>
                  <a:prstClr val="black"/>
                </a:solidFill>
              </a:rPr>
              <a:t>Svaz chovatelů ovcí a koz </a:t>
            </a:r>
            <a:r>
              <a:rPr lang="cs-CZ" sz="1400" i="1" dirty="0" err="1">
                <a:solidFill>
                  <a:prstClr val="black"/>
                </a:solidFill>
              </a:rPr>
              <a:t>z.s</a:t>
            </a:r>
            <a:r>
              <a:rPr lang="cs-CZ" sz="1400" i="1" dirty="0">
                <a:solidFill>
                  <a:prstClr val="black"/>
                </a:solidFill>
              </a:rPr>
              <a:t>.</a:t>
            </a:r>
          </a:p>
          <a:p>
            <a:pPr defTabSz="457200"/>
            <a:r>
              <a:rPr lang="cs-CZ" sz="1400" i="1" dirty="0">
                <a:solidFill>
                  <a:prstClr val="black"/>
                </a:solidFill>
              </a:rPr>
              <a:t>Kouty</a:t>
            </a:r>
          </a:p>
          <a:p>
            <a:pPr defTabSz="457200"/>
            <a:r>
              <a:rPr lang="cs-CZ" sz="1400" i="1" dirty="0">
                <a:solidFill>
                  <a:prstClr val="black"/>
                </a:solidFill>
              </a:rPr>
              <a:t>08. 11. 2019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666C2FD5-EA5D-4C3F-968B-F230FE7908CE}"/>
              </a:ext>
            </a:extLst>
          </p:cNvPr>
          <p:cNvSpPr txBox="1"/>
          <p:nvPr/>
        </p:nvSpPr>
        <p:spPr>
          <a:xfrm>
            <a:off x="9677400" y="65532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1400" i="1" dirty="0">
                <a:solidFill>
                  <a:prstClr val="black"/>
                </a:solidFill>
              </a:rPr>
              <a:t>Vypracoval: Ing. Tomáš Havrlant</a:t>
            </a:r>
          </a:p>
        </p:txBody>
      </p:sp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xmlns="" id="{CBF7B8FA-B6C5-4339-B386-206B38151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244420"/>
            <a:ext cx="1817077" cy="21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tálie plá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9646"/>
            <a:ext cx="4358035" cy="58351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313136" y="6334780"/>
            <a:ext cx="3922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http://lexbrowser.provinz.bz.it/doc/it/212959/legge_provinciale_16_luglio_2018_n_11.aspx</a:t>
            </a:r>
          </a:p>
          <a:p>
            <a:r>
              <a:rPr lang="cs-CZ" sz="700" dirty="0"/>
              <a:t>https://www.anmvioggi.it/in-evidenza/67912-piano-di-conservazione-e-gestione-del-lupo-in-italia.html</a:t>
            </a:r>
          </a:p>
          <a:p>
            <a:r>
              <a:rPr lang="cs-CZ" sz="700" dirty="0"/>
              <a:t>https://www.ruminantia.it/provincia-autonoma-di-bolzano-grandi-carnivori-prevenzione-e-intervento-ok-al-disegno-di-legge/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58035" y="1389846"/>
            <a:ext cx="72243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Konflikty s chovem hospodářských zvířat představují „primární“ hrozbu pro zachování vlka. Vlky ohrožuje množství toulavých psů a hybridů vlčí populace.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Na základě zákona může provincie nařídit odchyt nebo usmrcení vlků (5. 6. 2019 - </a:t>
            </a:r>
            <a:r>
              <a:rPr lang="cs-CZ" sz="2500" dirty="0" err="1" smtClean="0"/>
              <a:t>Bolzano</a:t>
            </a:r>
            <a:r>
              <a:rPr lang="cs-CZ" sz="2500" dirty="0"/>
              <a:t>) za daných podmínek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73102" y="43434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Preventivní a intervenční opatření týkající se velkých masožravců. Provádění článku 16 směrnice 92/43 / EHS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xmlns="" id="{74845B30-C7AC-47F1-8079-7956C2CBA92B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xmlns="" id="{49C8BE27-4409-42A1-BEEB-3403F20B6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xmlns="" id="{3ED6883F-6AEC-4F9B-B766-7771C41DFE56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04E2C633-BD54-4EAD-A9EB-3CFB2F6D4B19}"/>
              </a:ext>
            </a:extLst>
          </p:cNvPr>
          <p:cNvSpPr txBox="1"/>
          <p:nvPr/>
        </p:nvSpPr>
        <p:spPr>
          <a:xfrm>
            <a:off x="0" y="26775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Itálie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7690" y="5554192"/>
            <a:ext cx="348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„Plán ochrany a řízení vlků v Itálii“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Španělsko plá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5" y="1926615"/>
            <a:ext cx="4572000" cy="34476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906000" y="6390129"/>
            <a:ext cx="23768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https://www.miteco.gob.es/es/biodiversidad/temas/conservacion-de-especies/pbl_estrategia_lobo_tcm30-197265.pdf</a:t>
            </a:r>
          </a:p>
          <a:p>
            <a:r>
              <a:rPr lang="cs-CZ" sz="700" dirty="0"/>
              <a:t>https://www.signatus.org/estatus-proteccion-lobo-comunidades-autonomas</a:t>
            </a:r>
          </a:p>
          <a:p>
            <a:endParaRPr lang="cs-CZ" sz="700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84179" y="1146516"/>
            <a:ext cx="7370886" cy="5639162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Španělská a francouzská vláda 2x požádala Evropskou komisi, aby zrušila stav ochrany vlka a aby byl považován za lovnou zvěř na celém území</a:t>
            </a:r>
          </a:p>
          <a:p>
            <a:r>
              <a:rPr lang="cs-CZ" sz="2400" dirty="0"/>
              <a:t>Ve čtyřech autonomních regionech (</a:t>
            </a:r>
            <a:r>
              <a:rPr lang="cs-CZ" sz="2400" dirty="0" err="1"/>
              <a:t>Galicia</a:t>
            </a:r>
            <a:r>
              <a:rPr lang="cs-CZ" sz="2400" dirty="0"/>
              <a:t>, Asturie, </a:t>
            </a:r>
            <a:r>
              <a:rPr lang="cs-CZ" sz="2400" dirty="0" err="1"/>
              <a:t>Castilla</a:t>
            </a:r>
            <a:r>
              <a:rPr lang="cs-CZ" sz="2400" dirty="0"/>
              <a:t> y León a </a:t>
            </a:r>
            <a:r>
              <a:rPr lang="cs-CZ" sz="2400" dirty="0" err="1"/>
              <a:t>Álava</a:t>
            </a:r>
            <a:r>
              <a:rPr lang="cs-CZ" sz="2400" dirty="0"/>
              <a:t>) se každoročně udělují lovecké kvóty</a:t>
            </a:r>
          </a:p>
          <a:p>
            <a:r>
              <a:rPr lang="cs-CZ" sz="2400" dirty="0">
                <a:solidFill>
                  <a:srgbClr val="FF0000"/>
                </a:solidFill>
              </a:rPr>
              <a:t>Vláda</a:t>
            </a:r>
            <a:r>
              <a:rPr lang="cs-CZ" sz="2400" dirty="0"/>
              <a:t> </a:t>
            </a:r>
            <a:r>
              <a:rPr lang="cs-CZ" sz="2400" dirty="0" err="1" smtClean="0"/>
              <a:t>Kantabrie</a:t>
            </a:r>
            <a:r>
              <a:rPr lang="cs-CZ" sz="2400" dirty="0"/>
              <a:t>, Ministerstvo pro rozvoj venkova, hospodářská zvířata, rybolov, potraviny a životní prostředí, </a:t>
            </a:r>
            <a:r>
              <a:rPr lang="cs-CZ" sz="2400" dirty="0">
                <a:solidFill>
                  <a:srgbClr val="FF0000"/>
                </a:solidFill>
              </a:rPr>
              <a:t>nařídila odstranit 20 % populace</a:t>
            </a:r>
            <a:r>
              <a:rPr lang="cs-CZ" sz="2400" dirty="0"/>
              <a:t>, což znamená 34 ze 171 vlků během sezóny 2019 - 2020, která začíná ve čtvrtek 1. srpna a končí 31. července 2020.</a:t>
            </a:r>
          </a:p>
          <a:p>
            <a:r>
              <a:rPr lang="cs-CZ" sz="2400" dirty="0"/>
              <a:t>Usnesení vychází z populačního vývoje počtu vlků, </a:t>
            </a:r>
            <a:r>
              <a:rPr lang="cs-CZ" sz="2400" i="1" dirty="0"/>
              <a:t>„který vyžaduje razantní opatření k řízení jeho populace, s přihlédnutím k vývoji poškození hospodářských zvířat v </a:t>
            </a:r>
            <a:r>
              <a:rPr lang="cs-CZ" sz="2400" i="1" dirty="0" err="1" smtClean="0"/>
              <a:t>Kantabrii</a:t>
            </a:r>
            <a:r>
              <a:rPr lang="cs-CZ" sz="2400" i="1" dirty="0"/>
              <a:t>“.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7EB111BB-0D77-4B9B-802A-8C0B1486D18F}"/>
              </a:ext>
            </a:extLst>
          </p:cNvPr>
          <p:cNvGrpSpPr/>
          <p:nvPr/>
        </p:nvGrpSpPr>
        <p:grpSpPr>
          <a:xfrm>
            <a:off x="0" y="6277885"/>
            <a:ext cx="3922380" cy="600164"/>
            <a:chOff x="0" y="6286349"/>
            <a:chExt cx="3922380" cy="600164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xmlns="" id="{B239F462-194B-42EA-9756-6A3719DB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xmlns="" id="{D38DADE4-EFEE-4D96-BF83-10699B8A254C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A6ABC2B-20A6-4DF2-A8D0-C5C27678DAA3}"/>
              </a:ext>
            </a:extLst>
          </p:cNvPr>
          <p:cNvSpPr txBox="1"/>
          <p:nvPr/>
        </p:nvSpPr>
        <p:spPr>
          <a:xfrm>
            <a:off x="0" y="26775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Španělsko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5" descr="Dánsko plá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3857" y="733722"/>
            <a:ext cx="4304691" cy="543825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62898" y="36438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Plán řízení vlka v Dánsku</a:t>
            </a:r>
          </a:p>
          <a:p>
            <a:endParaRPr lang="cs-CZ" b="1" dirty="0"/>
          </a:p>
        </p:txBody>
      </p:sp>
      <p:pic>
        <p:nvPicPr>
          <p:cNvPr id="6" name="Obrázek 5" descr="Řecko plá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3476" y="733722"/>
            <a:ext cx="4343400" cy="543825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74976" y="36438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Vzdělávací program v Řecku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067800" y="6582945"/>
            <a:ext cx="41522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http://www.nhmc.uoc.gr/sites/default/files/Vivliaraki_LIKOS.pdf</a:t>
            </a:r>
          </a:p>
          <a:p>
            <a:r>
              <a:rPr lang="cs-CZ" sz="700" dirty="0"/>
              <a:t>https://www.netnatur.dk/wp-content/uploads/2018/01/Forvaltningsplan_ulv.pdf</a:t>
            </a:r>
          </a:p>
          <a:p>
            <a:endParaRPr lang="cs-CZ" sz="70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C0B834CB-9F52-4280-8025-A8BF2C59F221}"/>
              </a:ext>
            </a:extLst>
          </p:cNvPr>
          <p:cNvGrpSpPr/>
          <p:nvPr/>
        </p:nvGrpSpPr>
        <p:grpSpPr>
          <a:xfrm>
            <a:off x="0" y="6282863"/>
            <a:ext cx="3922380" cy="600164"/>
            <a:chOff x="0" y="6286349"/>
            <a:chExt cx="3922380" cy="600164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xmlns="" id="{088AE664-0A3D-4683-B68E-6E41DAF7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xmlns="" id="{E7D8F43E-A380-4573-98EF-C1F81C624A7E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lovensko kvo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548543"/>
            <a:ext cx="4440198" cy="376091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458200" y="6445139"/>
            <a:ext cx="449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https://polovnickakomora.sk/attachments/article/1483/kvota_lovu_vlka_draveho_2018-2019.pdf</a:t>
            </a:r>
          </a:p>
          <a:p>
            <a:r>
              <a:rPr lang="cs-CZ" sz="700" dirty="0"/>
              <a:t>https://horou.sk/spravy/kvota-odlovu-vlka-draveho-bola-znizena-na-polovicu/</a:t>
            </a:r>
          </a:p>
          <a:p>
            <a:r>
              <a:rPr lang="cs-CZ" sz="700" dirty="0"/>
              <a:t>https://www.kampolovat.sk/sk/clanky/spravodajstvo/kvota-lovu-vlka-draveho-2015-2016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591800" y="4191000"/>
            <a:ext cx="207298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2018/19 - 70 ks</a:t>
            </a:r>
          </a:p>
          <a:p>
            <a:r>
              <a:rPr lang="cs-CZ" sz="1600" dirty="0"/>
              <a:t>2017/18 - 76 ks</a:t>
            </a:r>
          </a:p>
          <a:p>
            <a:r>
              <a:rPr lang="cs-CZ" sz="1600" dirty="0"/>
              <a:t>2016/17 - 70 ks</a:t>
            </a:r>
          </a:p>
          <a:p>
            <a:r>
              <a:rPr lang="cs-CZ" sz="1600" dirty="0"/>
              <a:t>2015/16 - 90 ks</a:t>
            </a:r>
          </a:p>
          <a:p>
            <a:r>
              <a:rPr lang="cs-CZ" sz="1600" dirty="0"/>
              <a:t>2014/15 - 80 ks</a:t>
            </a:r>
          </a:p>
          <a:p>
            <a:r>
              <a:rPr lang="cs-CZ" sz="1600" dirty="0"/>
              <a:t>2013/14 - 80 ks</a:t>
            </a:r>
          </a:p>
          <a:p>
            <a:r>
              <a:rPr lang="cs-CZ" sz="1600" dirty="0"/>
              <a:t>2012/13 - 130 ks</a:t>
            </a:r>
          </a:p>
          <a:p>
            <a:r>
              <a:rPr lang="cs-CZ" sz="1600" dirty="0"/>
              <a:t>2011/12 - 120 ks</a:t>
            </a:r>
          </a:p>
          <a:p>
            <a:r>
              <a:rPr lang="cs-CZ" sz="1600" dirty="0"/>
              <a:t>2010/11-  150 ks</a:t>
            </a:r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16398" y="1154473"/>
            <a:ext cx="72946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/>
              <a:t>Populace vlka dravého je v příznivém stavu, </a:t>
            </a:r>
            <a:r>
              <a:rPr lang="cs-CZ" sz="2400" b="1" dirty="0"/>
              <a:t>jeho četnost se zvyšuje a území jeho působení se postupně rozšiřuje.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/>
              <a:t>Vlci každoročně na Slovensku zabijí tisíce hospodářských zvířat, například ovcí, koz, drůbeže či skotu.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/>
              <a:t>V minulosti vlk dokonce ohrozil i genovou rezervu jelena karpatského.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/>
              <a:t>Na Slovensku je 250 až 400 vlků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/>
              <a:t>Splnit kvótu na lov je možné od 1.11. do 15.1.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xmlns="" id="{1878E601-2034-4127-A183-73CCDCA6D4EF}"/>
              </a:ext>
            </a:extLst>
          </p:cNvPr>
          <p:cNvGrpSpPr/>
          <p:nvPr/>
        </p:nvGrpSpPr>
        <p:grpSpPr>
          <a:xfrm>
            <a:off x="0" y="6279417"/>
            <a:ext cx="3922380" cy="600164"/>
            <a:chOff x="0" y="6286349"/>
            <a:chExt cx="3922380" cy="600164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7FA78E0F-B6A5-4F02-B733-B174A4C36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xmlns="" id="{1211FF82-AECD-4537-80BB-8F151BC8613C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97EF2286-0F94-4CE6-B29A-FF1BF776B258}"/>
              </a:ext>
            </a:extLst>
          </p:cNvPr>
          <p:cNvSpPr txBox="1"/>
          <p:nvPr/>
        </p:nvSpPr>
        <p:spPr>
          <a:xfrm>
            <a:off x="0" y="1780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Slovensko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lovensko mapa_vlk_zakaz_2015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066801"/>
            <a:ext cx="8839200" cy="470624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52600" y="545986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Červeně je znázorněno území se zakázaným lovem vlka na Slovensku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305800" y="6642556"/>
            <a:ext cx="411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https://www.kampolovat.sk/sk/clanky/spravodajstvo/kvota-lovu-vlka-draveho-2015-2016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EF2032A4-8D03-4AEC-9F90-EC1A028C773F}"/>
              </a:ext>
            </a:extLst>
          </p:cNvPr>
          <p:cNvGrpSpPr/>
          <p:nvPr/>
        </p:nvGrpSpPr>
        <p:grpSpPr>
          <a:xfrm>
            <a:off x="0" y="6279417"/>
            <a:ext cx="3922380" cy="600164"/>
            <a:chOff x="0" y="6286349"/>
            <a:chExt cx="3922380" cy="60016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AE3B3CBF-E9B3-4444-91A2-23F35F738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72FE382D-79D2-42A2-A099-40B747DD77A9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lsko plá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898461"/>
            <a:ext cx="4022534" cy="52578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772400" y="6550223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https://www.researchgate.net/publication/316964572_Program_ochrony_wilka_Canis_lupus_w_Polsce</a:t>
            </a:r>
          </a:p>
          <a:p>
            <a:r>
              <a:rPr lang="cs-CZ" sz="700" dirty="0"/>
              <a:t>https://www.farmer.pl/finanse/winien-ten-kto-dokarmia-resort-srodowiska-o-zarzadzaniu-populacja-wilka,88726.html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74934" y="1066800"/>
            <a:ext cx="78646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červnu tohoto roku </a:t>
            </a:r>
            <a:r>
              <a:rPr lang="cs-CZ" sz="2400" dirty="0">
                <a:solidFill>
                  <a:srgbClr val="FF0000"/>
                </a:solidFill>
              </a:rPr>
              <a:t>Správní rada Národní rady zemědělských komor</a:t>
            </a:r>
            <a:r>
              <a:rPr lang="cs-CZ" sz="2400" dirty="0"/>
              <a:t> oslovila ministra životního prostředí ohledně změny řízení populace vlků. Zemědělci již nemohou sami zajistit bezpečnost hospodářských zvířat a co je horší, mají stále více důvodů k obavám o bezpečnost sebe a svých dětí.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FF0000"/>
                </a:solidFill>
              </a:rPr>
              <a:t>„Vlci se přibližují k lidským sídlům a nebojí se lidí, překonávají ploty a napadají domácí zvířata a psy, kteří je hlídají. Je neuvěřitelné, že vlci jsou důležitější než lidé a hospodářská zvířata.</a:t>
            </a:r>
            <a:r>
              <a:rPr lang="cs-CZ" sz="2400" i="1" dirty="0"/>
              <a:t> Je nezbytné přijmout opatření, která zajistí obyvatelům vesnic bezpečný a důstojný život na jejich vlastních farmách.“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xmlns="" id="{9F22544D-D207-424B-87B8-A6BF8584801B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F81B15A7-8DD7-42EC-9C39-B6B29598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xmlns="" id="{1E8FDDAF-E206-4B94-962B-6190E2C7BE0D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384AD3DB-88DD-4275-96A0-96FFAD558886}"/>
              </a:ext>
            </a:extLst>
          </p:cNvPr>
          <p:cNvSpPr txBox="1"/>
          <p:nvPr/>
        </p:nvSpPr>
        <p:spPr>
          <a:xfrm>
            <a:off x="0" y="1780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Polsko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437185" y="1341584"/>
            <a:ext cx="76024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</a:rPr>
              <a:t>Německý kabinet pod vedením Angely Merkelové 22. 5. 2019 přijal změnu federálního zákona o ochraně přírody a nastolil nový přístup k vlkům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Zákon umožňuje lov vlků, pokud jsou podezřelí z napadání ovcí nebo jiných hospodářských zvířat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Poskytuje právní jistotu, kdy lze vydat povolení k zabití vlků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Krmení vlků je od nynějška zakázáno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Zákon upravuje nakládání s hybridy. Příslušné orgány ochrany přírody mají povinnost tyto hybridy vlků zabíjet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Bezpečnost lidí je nejvyšší prioritou federální vlády </a:t>
            </a:r>
          </a:p>
          <a:p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 descr="bund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394710"/>
            <a:ext cx="4284785" cy="4068579"/>
          </a:xfrm>
          <a:prstGeom prst="rect">
            <a:avLst/>
          </a:prstGeom>
        </p:spPr>
      </p:pic>
      <p:pic>
        <p:nvPicPr>
          <p:cNvPr id="5" name="Obrázek 4" descr="merkel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4986337"/>
            <a:ext cx="2514600" cy="1414463"/>
          </a:xfrm>
          <a:prstGeom prst="rect">
            <a:avLst/>
          </a:prstGeom>
        </p:spPr>
      </p:pic>
      <p:pic>
        <p:nvPicPr>
          <p:cNvPr id="6" name="Obrázek 5" descr="k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8660" y="5011039"/>
            <a:ext cx="2524125" cy="138976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382000" y="6396053"/>
            <a:ext cx="495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Spolkové ministryně zemědělství Julie </a:t>
            </a:r>
            <a:r>
              <a:rPr lang="cs-CZ" sz="1100" i="1" dirty="0" err="1"/>
              <a:t>Klöcknerová</a:t>
            </a:r>
            <a:endParaRPr lang="cs-CZ" sz="110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00600" y="6367790"/>
            <a:ext cx="3124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i="1" dirty="0"/>
              <a:t>Angela </a:t>
            </a:r>
            <a:r>
              <a:rPr lang="cs-CZ" sz="1100" i="1" dirty="0" err="1"/>
              <a:t>Merkelová</a:t>
            </a:r>
            <a:endParaRPr lang="cs-CZ" sz="11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037885" y="6578260"/>
            <a:ext cx="220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https://www.bmel.de/SharedDocs/Pressemitteilungen/2019/190522-Erkl%C3%A4rung-Wolf.html</a:t>
            </a:r>
          </a:p>
          <a:p>
            <a:endParaRPr lang="cs-CZ" sz="1600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xmlns="" id="{8F6E3558-31C9-4D3B-98FE-7C38EEDD3C56}"/>
              </a:ext>
            </a:extLst>
          </p:cNvPr>
          <p:cNvGrpSpPr/>
          <p:nvPr/>
        </p:nvGrpSpPr>
        <p:grpSpPr>
          <a:xfrm>
            <a:off x="0" y="6278178"/>
            <a:ext cx="3922380" cy="600164"/>
            <a:chOff x="0" y="6286349"/>
            <a:chExt cx="3922380" cy="600164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xmlns="" id="{199EBDD2-3ABE-4A7B-83F8-E0583261E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xmlns="" id="{A2F45618-FBA5-485C-8AE4-EE70E727D370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5C6913BB-1BD5-48A3-8446-A8E1A53BAEFC}"/>
              </a:ext>
            </a:extLst>
          </p:cNvPr>
          <p:cNvSpPr txBox="1"/>
          <p:nvPr/>
        </p:nvSpPr>
        <p:spPr>
          <a:xfrm>
            <a:off x="0" y="1780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Německo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610600" y="6560641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http://www.</a:t>
            </a:r>
            <a:r>
              <a:rPr lang="cs-CZ" sz="700" dirty="0" err="1"/>
              <a:t>noe.gv.at</a:t>
            </a:r>
            <a:r>
              <a:rPr lang="cs-CZ" sz="700" dirty="0"/>
              <a:t>/</a:t>
            </a:r>
            <a:r>
              <a:rPr lang="cs-CZ" sz="700" dirty="0" err="1"/>
              <a:t>noe</a:t>
            </a:r>
            <a:r>
              <a:rPr lang="cs-CZ" sz="700" dirty="0"/>
              <a:t>/</a:t>
            </a:r>
            <a:r>
              <a:rPr lang="cs-CZ" sz="700" dirty="0" err="1"/>
              <a:t>Jagd</a:t>
            </a:r>
            <a:r>
              <a:rPr lang="cs-CZ" sz="700" dirty="0"/>
              <a:t>-</a:t>
            </a:r>
            <a:r>
              <a:rPr lang="cs-CZ" sz="700" dirty="0" err="1"/>
              <a:t>Fischerei</a:t>
            </a:r>
            <a:r>
              <a:rPr lang="cs-CZ" sz="700" dirty="0"/>
              <a:t>/MP_Wolf_</a:t>
            </a:r>
            <a:r>
              <a:rPr lang="cs-CZ" sz="700" dirty="0" err="1"/>
              <a:t>Oesterreich</a:t>
            </a:r>
            <a:r>
              <a:rPr lang="cs-CZ" sz="700" dirty="0"/>
              <a:t>_Dez2012.pdf</a:t>
            </a:r>
          </a:p>
          <a:p>
            <a:r>
              <a:rPr lang="cs-CZ" sz="700" dirty="0"/>
              <a:t>https://www.salzburg.gv.at/agrarwald_/Documents/Wolfsmanagementplan_Salzburg_2019.pdf</a:t>
            </a:r>
          </a:p>
        </p:txBody>
      </p:sp>
      <p:pic>
        <p:nvPicPr>
          <p:cNvPr id="4" name="Obrázek 3" descr="Rakousko plá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020" y="1776938"/>
            <a:ext cx="3922380" cy="413651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15410" y="111525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Správa vlků v Rakousku</a:t>
            </a:r>
          </a:p>
          <a:p>
            <a:pPr algn="ctr"/>
            <a:r>
              <a:rPr lang="cs-CZ" dirty="0"/>
              <a:t>Zásady a doporučení</a:t>
            </a:r>
          </a:p>
        </p:txBody>
      </p:sp>
      <p:pic>
        <p:nvPicPr>
          <p:cNvPr id="6" name="Obrázek 5" descr="Rakousko Salzburg Plá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6065" y="1755721"/>
            <a:ext cx="4413915" cy="41365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52345" y="1087318"/>
            <a:ext cx="326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Jednotlivé spolkové země mají svůj vlčí management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xmlns="" id="{41D8DD2D-3F9E-4196-A85F-8FCAEFB49B72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C428BD51-1964-4AA0-97AF-3D2B545C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xmlns="" id="{AB15B569-2A49-461F-ADCC-5B727CD9FA3E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D5AD8676-5D90-4636-846E-ADB8BF0E06B7}"/>
              </a:ext>
            </a:extLst>
          </p:cNvPr>
          <p:cNvSpPr txBox="1"/>
          <p:nvPr/>
        </p:nvSpPr>
        <p:spPr>
          <a:xfrm>
            <a:off x="0" y="1780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Rakousko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18438" y="737889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„Biologicky všechny </a:t>
            </a:r>
            <a:r>
              <a:rPr lang="cs-CZ" dirty="0" err="1"/>
              <a:t>subpopulace</a:t>
            </a:r>
            <a:r>
              <a:rPr lang="cs-CZ" dirty="0"/>
              <a:t> vlků v Evropě představují celkovou populaci. </a:t>
            </a:r>
            <a:r>
              <a:rPr lang="cs-CZ" dirty="0">
                <a:solidFill>
                  <a:srgbClr val="FF0000"/>
                </a:solidFill>
              </a:rPr>
              <a:t>Příznivý stav uchování nelze posuzovat ve vztahu k národní, ale evropské úrovni. </a:t>
            </a:r>
            <a:r>
              <a:rPr lang="cs-CZ" dirty="0"/>
              <a:t>“</a:t>
            </a:r>
          </a:p>
          <a:p>
            <a:r>
              <a:rPr lang="cs-CZ" dirty="0" err="1"/>
              <a:t>Hackländer</a:t>
            </a:r>
            <a:r>
              <a:rPr lang="cs-CZ" dirty="0"/>
              <a:t> je přesvědčen, že nestačí „odebrat pouze tzv. problémové vlky“. Musí se realizovat plány řízení vlka, včetně právních úprav zákonů o ochraně přírody a lovu. </a:t>
            </a:r>
          </a:p>
          <a:p>
            <a:r>
              <a:rPr lang="cs-CZ" dirty="0">
                <a:solidFill>
                  <a:srgbClr val="FF0000"/>
                </a:solidFill>
              </a:rPr>
              <a:t>Na celoevropské úrovni vlci nejsou rozhodně ohrožený druh.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772400" y="635274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https://www.wochenblatt-dlv.de/feld-stall/tierhaltung/wolf-wildbiologe-sieht-handlungsbedarf-559566</a:t>
            </a:r>
          </a:p>
          <a:p>
            <a:r>
              <a:rPr lang="cs-CZ" sz="700" dirty="0"/>
              <a:t>https://kurier.at/chronik/oesterreich/experte-fordert-wolfs-management/400649162</a:t>
            </a:r>
          </a:p>
          <a:p>
            <a:r>
              <a:rPr lang="cs-CZ" sz="700" dirty="0"/>
              <a:t>https://www.amazon.com/Wolf-Spannungsfeld-Forstwirtschaft-Tourismus-Artenschutz/dp/3702017917/ref=sr_1_1?keywords=ISBN%3A+978-3-7020-1791-0&amp;qid=1572618312&amp;s=books&amp;sr=1-1</a:t>
            </a:r>
          </a:p>
          <a:p>
            <a:endParaRPr 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122805" y="4494897"/>
            <a:ext cx="41548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Klaus </a:t>
            </a:r>
            <a:r>
              <a:rPr lang="cs-CZ" sz="1100" i="1" dirty="0" err="1"/>
              <a:t>Hackländer</a:t>
            </a:r>
            <a:r>
              <a:rPr lang="cs-CZ" sz="1100" i="1" dirty="0"/>
              <a:t> (</a:t>
            </a:r>
            <a:r>
              <a:rPr lang="cs-CZ" sz="1100" i="1" dirty="0" err="1"/>
              <a:t>ed</a:t>
            </a:r>
            <a:r>
              <a:rPr lang="cs-CZ" sz="1100" i="1" dirty="0"/>
              <a:t>.): „Vlk - v oblasti napětí zemědělství a lesnictví , myslivosti, cestovního ruchu a ochrany druhů “, Leopold </a:t>
            </a:r>
            <a:r>
              <a:rPr lang="cs-CZ" sz="1100" i="1" dirty="0" err="1"/>
              <a:t>Stocker</a:t>
            </a:r>
            <a:r>
              <a:rPr lang="cs-CZ" sz="1100" i="1" dirty="0"/>
              <a:t> Verlag , 216 stran, 19,90 Euro, ISBN: 978-3-7020-1791-0</a:t>
            </a:r>
            <a:endParaRPr lang="cs-CZ" sz="1100" dirty="0"/>
          </a:p>
        </p:txBody>
      </p:sp>
      <p:pic>
        <p:nvPicPr>
          <p:cNvPr id="6" name="Obrázek 5" descr="Kniha rakous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94" y="852259"/>
            <a:ext cx="3798277" cy="515348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18438" y="2372718"/>
            <a:ext cx="7663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Plánování počtu vlků </a:t>
            </a:r>
            <a:r>
              <a:rPr lang="cs-CZ" dirty="0"/>
              <a:t>musí být koordinováno s koncepty jiných divokých zvířat, protože jen to minimalizuje konflikty s lidmi a zachová bohatou biologickou rozmanitost, v níž bude vlk součástí. K tomu však </a:t>
            </a:r>
            <a:r>
              <a:rPr lang="cs-CZ" dirty="0" smtClean="0">
                <a:solidFill>
                  <a:srgbClr val="FF0000"/>
                </a:solidFill>
              </a:rPr>
              <a:t>bude </a:t>
            </a:r>
            <a:r>
              <a:rPr lang="cs-CZ" dirty="0">
                <a:solidFill>
                  <a:srgbClr val="FF0000"/>
                </a:solidFill>
              </a:rPr>
              <a:t>nutné „ územní plánování vlka“</a:t>
            </a:r>
            <a:r>
              <a:rPr lang="cs-CZ" dirty="0"/>
              <a:t>. </a:t>
            </a:r>
            <a:r>
              <a:rPr lang="cs-CZ" dirty="0" err="1"/>
              <a:t>Hackländer</a:t>
            </a:r>
            <a:r>
              <a:rPr lang="cs-CZ" dirty="0"/>
              <a:t> v této souvislosti opakuje svůj návrh na „</a:t>
            </a:r>
            <a:r>
              <a:rPr lang="cs-CZ" dirty="0">
                <a:solidFill>
                  <a:srgbClr val="FF0000"/>
                </a:solidFill>
              </a:rPr>
              <a:t>zóny bez vlků</a:t>
            </a:r>
            <a:r>
              <a:rPr lang="cs-CZ" dirty="0"/>
              <a:t>“. Cílem je </a:t>
            </a:r>
            <a:r>
              <a:rPr lang="cs-CZ" dirty="0">
                <a:solidFill>
                  <a:srgbClr val="FF0000"/>
                </a:solidFill>
              </a:rPr>
              <a:t>zabránit jim ve zřizování vlčí smečky v těchto volných zónách</a:t>
            </a:r>
            <a:r>
              <a:rPr lang="cs-CZ" dirty="0"/>
              <a:t>, ale nikdy se nevyhneme putujícím vlkům.</a:t>
            </a:r>
          </a:p>
        </p:txBody>
      </p:sp>
      <p:pic>
        <p:nvPicPr>
          <p:cNvPr id="8" name="Obrázek 7" descr="profes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6959" y="3994879"/>
            <a:ext cx="1230576" cy="16002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785838" y="4216610"/>
            <a:ext cx="2438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Klaus </a:t>
            </a:r>
            <a:r>
              <a:rPr lang="cs-CZ" sz="1200" b="1" dirty="0" err="1"/>
              <a:t>Hackländer</a:t>
            </a:r>
            <a:r>
              <a:rPr lang="cs-CZ" sz="1200" b="1" dirty="0"/>
              <a:t>, </a:t>
            </a:r>
            <a:r>
              <a:rPr lang="cs-CZ" sz="1200" b="1" dirty="0" err="1"/>
              <a:t>Univ.Prof</a:t>
            </a:r>
            <a:r>
              <a:rPr lang="cs-CZ" sz="1200" b="1" dirty="0"/>
              <a:t>. </a:t>
            </a:r>
            <a:r>
              <a:rPr lang="cs-CZ" sz="1200" b="1" dirty="0" err="1"/>
              <a:t>Dipl</a:t>
            </a:r>
            <a:r>
              <a:rPr lang="cs-CZ" sz="1200" b="1" dirty="0"/>
              <a:t>.-</a:t>
            </a:r>
            <a:r>
              <a:rPr lang="cs-CZ" sz="1200" b="1" dirty="0" err="1"/>
              <a:t>Biol</a:t>
            </a:r>
            <a:r>
              <a:rPr lang="cs-CZ" sz="1200" b="1" dirty="0"/>
              <a:t>. </a:t>
            </a:r>
            <a:r>
              <a:rPr lang="cs-CZ" sz="1200" b="1" dirty="0" err="1"/>
              <a:t>Dr.rer.nat</a:t>
            </a:r>
            <a:r>
              <a:rPr lang="cs-CZ" sz="1200" b="1" dirty="0"/>
              <a:t>.</a:t>
            </a:r>
          </a:p>
          <a:p>
            <a:r>
              <a:rPr lang="cs-CZ" sz="1200" dirty="0"/>
              <a:t>Univerzita přírodních zdrojů a věd o živé přírodě, Vídeň-BOKU</a:t>
            </a:r>
          </a:p>
          <a:p>
            <a:r>
              <a:rPr lang="cs-CZ" sz="1200" dirty="0"/>
              <a:t>Ústav integrační biologie a výzkumu biodiverzity</a:t>
            </a:r>
          </a:p>
          <a:p>
            <a:endParaRPr lang="cs-CZ" sz="1200" b="1" dirty="0"/>
          </a:p>
          <a:p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xmlns="" id="{1D0FBC31-359C-40DD-BDD4-4C26FCAA4ABF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xmlns="" id="{3C904609-C79A-4567-8EE3-CBBDD6ED5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xmlns="" id="{644410E3-3B4A-43B3-84B2-6ADE9768FE66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Švýcarsko curych plá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36" y="1351508"/>
            <a:ext cx="3834982" cy="415498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763000" y="6328918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https://www.zh.ch/internet/de/aktuell/news/medienmitteilungen/2018/wolf-in-horgen-gesichtet/_jcr_content/contentPar/downloadlist_0/downloaditems/828_1526457338879.spooler.download.1423648591359.pdf/Handlungsleitfaden_Wolf_definitiv20150211.pdf</a:t>
            </a:r>
          </a:p>
          <a:p>
            <a:r>
              <a:rPr lang="cs-CZ" sz="700" dirty="0"/>
              <a:t>https://www.parlament.ch/de/ratsbetrieb/suche-curia-vista/geschaeft?AffairId=20170052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22380" y="1287482"/>
            <a:ext cx="81718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Švýcarský parlament 19. 9. 2019 uvolnil pravidla pro lov vlků</a:t>
            </a:r>
            <a:r>
              <a:rPr lang="cs-CZ" sz="2400" dirty="0"/>
              <a:t>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400" i="1" dirty="0"/>
              <a:t>„Toto ustanovení je slučitelné s Bernskou úmluvou, protože Bernská úmluva výslovně umožňuje zabíjení dříve, než nastanou vážné škody. Populace vlků ve Švýcarsku poroste, ale bude kontrolovaná a vlci zůstanou plaší a budou respektovat opatření na ochranu stáda,“ </a:t>
            </a:r>
            <a:r>
              <a:rPr lang="cs-CZ" sz="2400" dirty="0"/>
              <a:t>píše </a:t>
            </a:r>
            <a:r>
              <a:rPr lang="cs-CZ" sz="2400" dirty="0" err="1"/>
              <a:t>Bafu</a:t>
            </a:r>
            <a:r>
              <a:rPr lang="cs-CZ" sz="2400" dirty="0"/>
              <a:t> (Spolkový úřad pro životní prostředí).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400" dirty="0"/>
              <a:t>Kantony, nikoli federální vláda, budou v budoucnu odpovědné za střelecké licence.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Střelba vlků bude možná od 1. září do 31. ledna.</a:t>
            </a:r>
          </a:p>
          <a:p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38400" y="5257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 descr="parlament-building-ic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2800" y="57160"/>
            <a:ext cx="970761" cy="1294348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xmlns="" id="{5D17FDE9-D710-4DD9-8D55-53E5EA3D60E7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BD9E9D60-4DA5-4C4E-B86A-5E6AE849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xmlns="" id="{5F66375A-286D-447D-8160-78FE556580A8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19C02D2A-2197-4F9E-B194-4D8113F3C961}"/>
              </a:ext>
            </a:extLst>
          </p:cNvPr>
          <p:cNvSpPr txBox="1"/>
          <p:nvPr/>
        </p:nvSpPr>
        <p:spPr>
          <a:xfrm>
            <a:off x="0" y="1780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Švýcarsko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Švédsko Plá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76" y="180741"/>
            <a:ext cx="4307524" cy="59218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 rot="10800000" flipV="1">
            <a:off x="5838697" y="5491556"/>
            <a:ext cx="403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  <a:p>
            <a:endParaRPr lang="cs-CZ" sz="800" dirty="0">
              <a:hlinkClick r:id="rId3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9119885" y="6580663"/>
            <a:ext cx="43370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700" dirty="0">
                <a:solidFill>
                  <a:prstClr val="black"/>
                </a:solidFill>
              </a:rPr>
              <a:t>https://www.netnatur.dk/wp-content/uploads/2018/01/Forvaltningsplan_ulv.pdf</a:t>
            </a:r>
          </a:p>
          <a:p>
            <a:r>
              <a:rPr lang="cs-CZ" sz="700" dirty="0"/>
              <a:t>https://svenskjakt.se/start/nyhet/har-foljer-du-2018-ars-licensjakt-pa-varg/</a:t>
            </a:r>
          </a:p>
          <a:p>
            <a:pPr lvl="0"/>
            <a:endParaRPr lang="cs-CZ" sz="700" dirty="0">
              <a:solidFill>
                <a:prstClr val="black"/>
              </a:solidFill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xmlns="" id="{660866DC-836D-4F80-8849-81EA74A298A6}"/>
              </a:ext>
            </a:extLst>
          </p:cNvPr>
          <p:cNvGrpSpPr/>
          <p:nvPr/>
        </p:nvGrpSpPr>
        <p:grpSpPr>
          <a:xfrm>
            <a:off x="0" y="6291761"/>
            <a:ext cx="3922380" cy="600164"/>
            <a:chOff x="0" y="6286349"/>
            <a:chExt cx="3922380" cy="600164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xmlns="" id="{D6DB87DA-A5A1-40ED-BEB3-0328AFE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xmlns="" id="{246EAFD3-2416-4CDA-A8CB-5C6D60A580A3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34B41B2-4A89-414B-BFFE-CFF8B06C4F74}"/>
              </a:ext>
            </a:extLst>
          </p:cNvPr>
          <p:cNvSpPr txBox="1"/>
          <p:nvPr/>
        </p:nvSpPr>
        <p:spPr>
          <a:xfrm>
            <a:off x="0" y="12698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Švédsko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07BA6E97-3A8C-403A-A701-8BFC795A4144}"/>
              </a:ext>
            </a:extLst>
          </p:cNvPr>
          <p:cNvSpPr txBox="1"/>
          <p:nvPr/>
        </p:nvSpPr>
        <p:spPr>
          <a:xfrm>
            <a:off x="4417376" y="998004"/>
            <a:ext cx="773874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/>
              <a:t>Udržitelná politika je zaměřená na centrální a regionální orgány.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/>
              <a:t>Soustředí se na problematiku přítomnost velkých predátorů a jejich vliv na život obyvatel.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/>
              <a:t>Plán vychází z principu předběžné opatrnosti.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/>
              <a:t>EPA stanovila referenční hodnotu velikosti vlčí populace na 270 až 300 jedinců.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/>
              <a:t>Je snaha o regulaci rozšíření vlků na území chovu sobů a ovcí.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FF0000"/>
                </a:solidFill>
              </a:rPr>
              <a:t>Švédsko má 6x větší rozlohu a má 6x menší hustotu zalidnění 22,8 obyvatel na km2 (Česko 134 obyvatel na km2)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FF0000"/>
                </a:solidFill>
              </a:rPr>
              <a:t>Od 1.1. do 15.2. probíhá licencovaný lov vlků.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útok přes 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099" y="177200"/>
            <a:ext cx="8305801" cy="6503599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63E043D3-9044-42D2-938C-EE21158C4F88}"/>
              </a:ext>
            </a:extLst>
          </p:cNvPr>
          <p:cNvGrpSpPr/>
          <p:nvPr/>
        </p:nvGrpSpPr>
        <p:grpSpPr>
          <a:xfrm>
            <a:off x="0" y="6289851"/>
            <a:ext cx="3922380" cy="600164"/>
            <a:chOff x="0" y="6286349"/>
            <a:chExt cx="3922380" cy="60016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xmlns="" id="{B1664452-276C-4D7E-9394-0557D08C1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xmlns="" id="{48C955E4-9A34-4FFD-A54A-B9F138765D5E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s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4730" y="1493549"/>
            <a:ext cx="6248401" cy="5008592"/>
          </a:xfrm>
          <a:prstGeom prst="rect">
            <a:avLst/>
          </a:prstGeom>
        </p:spPr>
      </p:pic>
      <p:pic>
        <p:nvPicPr>
          <p:cNvPr id="4" name="Obrázek 3" descr="170px-Seal_of_the_United_States_Senat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083" y="304800"/>
            <a:ext cx="1447800" cy="1447800"/>
          </a:xfrm>
          <a:prstGeom prst="rect">
            <a:avLst/>
          </a:prstGeom>
        </p:spPr>
      </p:pic>
      <p:pic>
        <p:nvPicPr>
          <p:cNvPr id="5" name="Obrázek 4" descr="85px-Greater_coat_of_arms_of_the_United_States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11116" y="382355"/>
            <a:ext cx="1190625" cy="1260662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xmlns="" id="{D94324BE-2BDA-4484-83FA-37986D921949}"/>
              </a:ext>
            </a:extLst>
          </p:cNvPr>
          <p:cNvGrpSpPr/>
          <p:nvPr/>
        </p:nvGrpSpPr>
        <p:grpSpPr>
          <a:xfrm>
            <a:off x="0" y="6237228"/>
            <a:ext cx="3922380" cy="600164"/>
            <a:chOff x="0" y="6286349"/>
            <a:chExt cx="3922380" cy="60016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C6212A62-A0C2-4941-BB04-3FF91457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xmlns="" id="{93ED1E8E-5E2B-4BBF-8E8F-6BCF277FB68C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8C14D850-9832-49D9-9380-B6E841BCA161}"/>
              </a:ext>
            </a:extLst>
          </p:cNvPr>
          <p:cNvSpPr txBox="1"/>
          <p:nvPr/>
        </p:nvSpPr>
        <p:spPr>
          <a:xfrm>
            <a:off x="2076450" y="304800"/>
            <a:ext cx="803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senátu Spojených států amerických byl 26. 11. byl přijat návrh zákona na </a:t>
            </a:r>
          </a:p>
          <a:p>
            <a:pPr algn="ctr"/>
            <a:r>
              <a:rPr lang="cs-CZ" sz="2000" i="1" dirty="0">
                <a:solidFill>
                  <a:srgbClr val="FF0000"/>
                </a:solidFill>
              </a:rPr>
              <a:t>„ODSTRANĚNÍ FEDERÁLNÍ OCHRANY VLKŮ ŠEDÝCH“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udní dvů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0650" y="1241734"/>
            <a:ext cx="8250700" cy="43745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163657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http://curia.</a:t>
            </a:r>
            <a:r>
              <a:rPr lang="cs-CZ" sz="700" dirty="0" err="1"/>
              <a:t>europa.eu</a:t>
            </a:r>
            <a:r>
              <a:rPr lang="cs-CZ" sz="700" dirty="0"/>
              <a:t>/</a:t>
            </a:r>
            <a:r>
              <a:rPr lang="cs-CZ" sz="700" dirty="0" err="1"/>
              <a:t>juris</a:t>
            </a:r>
            <a:r>
              <a:rPr lang="cs-CZ" sz="700" dirty="0"/>
              <a:t>/</a:t>
            </a:r>
            <a:r>
              <a:rPr lang="cs-CZ" sz="700" dirty="0" err="1"/>
              <a:t>document</a:t>
            </a:r>
            <a:r>
              <a:rPr lang="cs-CZ" sz="700" dirty="0"/>
              <a:t>/</a:t>
            </a:r>
            <a:r>
              <a:rPr lang="cs-CZ" sz="700" dirty="0" err="1"/>
              <a:t>document.jsf</a:t>
            </a:r>
            <a:r>
              <a:rPr lang="cs-CZ" sz="700" dirty="0"/>
              <a:t>;</a:t>
            </a:r>
            <a:r>
              <a:rPr lang="cs-CZ" sz="700" dirty="0" err="1"/>
              <a:t>jsessionid</a:t>
            </a:r>
            <a:r>
              <a:rPr lang="cs-CZ" sz="700" dirty="0"/>
              <a:t>=9C72EB31943CA861A14B230A44B18A0B?text=&amp;</a:t>
            </a:r>
            <a:r>
              <a:rPr lang="cs-CZ" sz="700" dirty="0" err="1"/>
              <a:t>docid</a:t>
            </a:r>
            <a:r>
              <a:rPr lang="cs-CZ" sz="700" dirty="0"/>
              <a:t>=213873&amp;</a:t>
            </a:r>
            <a:r>
              <a:rPr lang="cs-CZ" sz="700" dirty="0" err="1"/>
              <a:t>pageIndex</a:t>
            </a:r>
            <a:r>
              <a:rPr lang="cs-CZ" sz="700" dirty="0"/>
              <a:t>=0&amp;</a:t>
            </a:r>
            <a:r>
              <a:rPr lang="cs-CZ" sz="700" dirty="0" err="1"/>
              <a:t>doclang</a:t>
            </a:r>
            <a:r>
              <a:rPr lang="cs-CZ" sz="700" dirty="0"/>
              <a:t>=CS&amp;mode=</a:t>
            </a:r>
            <a:r>
              <a:rPr lang="cs-CZ" sz="700" dirty="0" err="1"/>
              <a:t>lst</a:t>
            </a:r>
            <a:r>
              <a:rPr lang="cs-CZ" sz="700" dirty="0"/>
              <a:t>&amp;</a:t>
            </a:r>
            <a:r>
              <a:rPr lang="cs-CZ" sz="700" dirty="0" err="1"/>
              <a:t>dir</a:t>
            </a:r>
            <a:r>
              <a:rPr lang="cs-CZ" sz="700" dirty="0"/>
              <a:t>=&amp;</a:t>
            </a:r>
            <a:r>
              <a:rPr lang="cs-CZ" sz="700" dirty="0" err="1"/>
              <a:t>occ</a:t>
            </a:r>
            <a:r>
              <a:rPr lang="cs-CZ" sz="700" dirty="0"/>
              <a:t>=</a:t>
            </a:r>
            <a:r>
              <a:rPr lang="cs-CZ" sz="700" dirty="0" err="1"/>
              <a:t>first</a:t>
            </a:r>
            <a:r>
              <a:rPr lang="cs-CZ" sz="700" dirty="0"/>
              <a:t>&amp;part=1&amp;</a:t>
            </a:r>
            <a:r>
              <a:rPr lang="cs-CZ" sz="700" dirty="0" err="1"/>
              <a:t>cid</a:t>
            </a:r>
            <a:r>
              <a:rPr lang="cs-CZ" sz="700" dirty="0"/>
              <a:t>=6711776#Footnote3</a:t>
            </a:r>
          </a:p>
        </p:txBody>
      </p:sp>
      <p:pic>
        <p:nvPicPr>
          <p:cNvPr id="5" name="Obrázek 4" descr="spravedlnost687427-top_foto1-vt9i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532380"/>
            <a:ext cx="1760272" cy="99161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829657" y="3810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Ve čtvrtek 10. 10. 2019 rozhodl Soudní dvůr Evropské unie, že lov může být součástí péče o vlka.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xmlns="" id="{2B51DE24-4389-4F13-A8A2-CD1C189E8DC5}"/>
              </a:ext>
            </a:extLst>
          </p:cNvPr>
          <p:cNvGrpSpPr/>
          <p:nvPr/>
        </p:nvGrpSpPr>
        <p:grpSpPr>
          <a:xfrm>
            <a:off x="0" y="6289851"/>
            <a:ext cx="3922380" cy="600164"/>
            <a:chOff x="0" y="6286349"/>
            <a:chExt cx="3922380" cy="600164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AB529251-56F2-4820-91C2-A766965F5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xmlns="" id="{E46DC1B2-3880-4772-9D7F-61A0939A131F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/>
            <a:r>
              <a:rPr lang="cs-CZ" b="1" dirty="0"/>
              <a:t>Lov vlků v Evropě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2890" y="1022235"/>
            <a:ext cx="11811000" cy="5750945"/>
          </a:xfrm>
        </p:spPr>
        <p:txBody>
          <a:bodyPr>
            <a:normAutofit lnSpcReduction="10000"/>
          </a:bodyPr>
          <a:lstStyle/>
          <a:p>
            <a:pPr lvl="0"/>
            <a:r>
              <a:rPr lang="cs-CZ" sz="2000" b="1" dirty="0"/>
              <a:t>Albánie</a:t>
            </a:r>
            <a:r>
              <a:rPr lang="cs-CZ" sz="2000" dirty="0"/>
              <a:t>: 200 až 250 vlků, lov na vládní povolenky</a:t>
            </a:r>
          </a:p>
          <a:p>
            <a:pPr lvl="0"/>
            <a:r>
              <a:rPr lang="cs-CZ" sz="2000" b="1" dirty="0"/>
              <a:t>Bosna a Hercegovina</a:t>
            </a:r>
            <a:r>
              <a:rPr lang="cs-CZ" sz="2000" dirty="0"/>
              <a:t>: asi 1 000 vlků, loví samce po celý rok, samice a mladé od července do února</a:t>
            </a:r>
          </a:p>
          <a:p>
            <a:pPr lvl="0"/>
            <a:r>
              <a:rPr lang="cs-CZ" sz="2000" b="1" dirty="0"/>
              <a:t>Bulharsko</a:t>
            </a:r>
            <a:r>
              <a:rPr lang="cs-CZ" sz="2000" dirty="0"/>
              <a:t>: přibližně 2 000 vlků, lov povolen po celý rok, i když zvířata jsou chráněna podle práva EU. </a:t>
            </a:r>
            <a:br>
              <a:rPr lang="cs-CZ" sz="2000" dirty="0"/>
            </a:br>
            <a:r>
              <a:rPr lang="cs-CZ" sz="2000" dirty="0"/>
              <a:t>Lov je předmětem cestovního ruchu</a:t>
            </a:r>
          </a:p>
          <a:p>
            <a:pPr lvl="0"/>
            <a:r>
              <a:rPr lang="cs-CZ" sz="2000" b="1" dirty="0"/>
              <a:t>Estonsko</a:t>
            </a:r>
            <a:r>
              <a:rPr lang="cs-CZ" sz="2000" dirty="0"/>
              <a:t>: 230 vlků, lov povolen od listopadu do února - lovecká turistika</a:t>
            </a:r>
          </a:p>
          <a:p>
            <a:pPr lvl="0"/>
            <a:r>
              <a:rPr lang="cs-CZ" sz="2000" b="1" dirty="0"/>
              <a:t>Řecko</a:t>
            </a:r>
            <a:r>
              <a:rPr lang="cs-CZ" sz="2000" dirty="0"/>
              <a:t>: více než 700 vlků, v několika oblastech je lov povolen, protože je zde mnoho vlků</a:t>
            </a:r>
          </a:p>
          <a:p>
            <a:pPr lvl="0"/>
            <a:r>
              <a:rPr lang="cs-CZ" sz="2000" b="1" dirty="0"/>
              <a:t>Kosovo</a:t>
            </a:r>
            <a:r>
              <a:rPr lang="cs-CZ" sz="2000" dirty="0"/>
              <a:t>: asi 500 vlků, je možnost je lovit</a:t>
            </a:r>
          </a:p>
          <a:p>
            <a:pPr lvl="0"/>
            <a:r>
              <a:rPr lang="cs-CZ" sz="2000" b="1" dirty="0"/>
              <a:t>Chorvatsko</a:t>
            </a:r>
            <a:r>
              <a:rPr lang="cs-CZ" sz="2000" dirty="0"/>
              <a:t>: 200 vlků, povolený malý počet zabití ročně</a:t>
            </a:r>
          </a:p>
          <a:p>
            <a:pPr lvl="0"/>
            <a:r>
              <a:rPr lang="cs-CZ" sz="2000" b="1" dirty="0"/>
              <a:t>Lotyšsko</a:t>
            </a:r>
            <a:r>
              <a:rPr lang="cs-CZ" sz="2000" dirty="0"/>
              <a:t>: nejméně 300 vlků, lovecká turistika</a:t>
            </a:r>
          </a:p>
          <a:p>
            <a:pPr lvl="0"/>
            <a:r>
              <a:rPr lang="cs-CZ" sz="2000" b="1" dirty="0"/>
              <a:t>Litva</a:t>
            </a:r>
            <a:r>
              <a:rPr lang="cs-CZ" sz="2000" dirty="0"/>
              <a:t>: více než 300 vlků, lovů od října do dubna</a:t>
            </a:r>
          </a:p>
          <a:p>
            <a:pPr lvl="0"/>
            <a:r>
              <a:rPr lang="cs-CZ" sz="2000" b="1" dirty="0"/>
              <a:t>Makedonie</a:t>
            </a:r>
            <a:r>
              <a:rPr lang="cs-CZ" sz="2000" dirty="0"/>
              <a:t>: od 270 do 800 vlků, lov povolen, údajně se střílí okolo 500 vlků ročně </a:t>
            </a:r>
          </a:p>
          <a:p>
            <a:pPr lvl="0"/>
            <a:r>
              <a:rPr lang="cs-CZ" sz="2000" b="1" dirty="0"/>
              <a:t>Rumunsko</a:t>
            </a:r>
            <a:r>
              <a:rPr lang="cs-CZ" sz="2000" dirty="0"/>
              <a:t>: asi 3500 jednotlivých zvířat, lov částečně povolený - lovecká turistika</a:t>
            </a:r>
          </a:p>
          <a:p>
            <a:pPr lvl="0"/>
            <a:r>
              <a:rPr lang="cs-CZ" sz="2000" b="1" dirty="0"/>
              <a:t>Srbsko</a:t>
            </a:r>
            <a:r>
              <a:rPr lang="cs-CZ" sz="2000" dirty="0"/>
              <a:t> : kolem 600 - 800 vlků, samci mohou být loveni po celý rok, samice a potomstva od července do února</a:t>
            </a:r>
          </a:p>
          <a:p>
            <a:pPr lvl="0"/>
            <a:r>
              <a:rPr lang="cs-CZ" sz="2000" b="1" dirty="0"/>
              <a:t>Španělsko</a:t>
            </a:r>
            <a:r>
              <a:rPr lang="cs-CZ" sz="2000" dirty="0"/>
              <a:t> : severně od řeky </a:t>
            </a:r>
            <a:r>
              <a:rPr lang="cs-CZ" sz="2000" dirty="0" err="1"/>
              <a:t>Douro</a:t>
            </a:r>
            <a:r>
              <a:rPr lang="cs-CZ" sz="2000" dirty="0"/>
              <a:t> není chráněný EU (regiony rozhodují, zda je lov povolen)</a:t>
            </a:r>
          </a:p>
          <a:p>
            <a:pPr lvl="0"/>
            <a:r>
              <a:rPr lang="cs-CZ" sz="2000" b="1" dirty="0" smtClean="0"/>
              <a:t>Na</a:t>
            </a:r>
            <a:r>
              <a:rPr lang="cs-CZ" sz="2000" b="1" dirty="0"/>
              <a:t> Ukrajině,</a:t>
            </a:r>
            <a:r>
              <a:rPr lang="cs-CZ" sz="2000" dirty="0"/>
              <a:t> </a:t>
            </a:r>
            <a:r>
              <a:rPr lang="cs-CZ" sz="2000" b="1" dirty="0"/>
              <a:t>v Turecku, v Bělorusku a v Rusku</a:t>
            </a:r>
            <a:r>
              <a:rPr lang="cs-CZ" sz="2000" dirty="0"/>
              <a:t> je povolen lov vlků - lovecká turistika. 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534400" y="6705600"/>
            <a:ext cx="3810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https://nabu-hagen.jimdo.com/artikel-berichte/2019-02-03-der-wolf-in-deutschland-und-europa/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A7E6831D-6081-48ED-B745-06B405AA37E4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A51746AB-3FEF-49F6-B9DB-55B6AB4C2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B5D802EF-FDF9-4AA4-A2B0-C0D325D067BB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90800" y="208993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latin typeface="+mj-lt"/>
              </a:rPr>
              <a:t>Navrhovaná ochranná opatření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802566"/>
            <a:ext cx="1219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Všem chovatelům doporučuji využít dotace na vybudování ohrad.</a:t>
            </a:r>
          </a:p>
          <a:p>
            <a:pPr algn="ctr"/>
            <a:r>
              <a:rPr lang="cs-CZ" dirty="0"/>
              <a:t>  Nemůžete ale očekávat, že budou vaše zvířata před vlky v bezpečí.</a:t>
            </a:r>
          </a:p>
        </p:txBody>
      </p:sp>
      <p:pic>
        <p:nvPicPr>
          <p:cNvPr id="6" name="Obrázek 5" descr="slovinsko studi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4300" y="1550026"/>
            <a:ext cx="4343400" cy="187897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763000" y="6548864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i="1" dirty="0"/>
              <a:t>https://www.kora.ch/malme/05_library/5_1_publications/U_and_V/van_Liere_et_al_2013_Farm_characteristics_in_Slovene_wolf_habitat_related_to_attacks_on_sheep.pdf</a:t>
            </a:r>
            <a:endParaRPr lang="cs-CZ" sz="1600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xmlns="" id="{4BEB07EC-0BD6-4286-AFE2-14E8B47CE170}"/>
              </a:ext>
            </a:extLst>
          </p:cNvPr>
          <p:cNvGrpSpPr/>
          <p:nvPr/>
        </p:nvGrpSpPr>
        <p:grpSpPr>
          <a:xfrm>
            <a:off x="2931" y="6266628"/>
            <a:ext cx="3922380" cy="600164"/>
            <a:chOff x="0" y="6286349"/>
            <a:chExt cx="3922380" cy="600164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C9D2BD9A-B51D-4178-BF1D-837B7CD07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xmlns="" id="{644D7094-CBCD-4348-8C89-CD7559C0E2A3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A60B69A5-5AA9-48DD-9B8C-7D1093F29EC5}"/>
              </a:ext>
            </a:extLst>
          </p:cNvPr>
          <p:cNvSpPr/>
          <p:nvPr/>
        </p:nvSpPr>
        <p:spPr>
          <a:xfrm>
            <a:off x="764931" y="3486809"/>
            <a:ext cx="10741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2008 – 2010, 288 útoků, 30 farem, medián velikosti stáda 93 ovcí</a:t>
            </a: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Průměrná výška plotu 115 cm, různé druhy oplocení (pevné, elektrické, kombinované…)</a:t>
            </a: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78 % útoků proběhlo v noci, 22 % ve dne (zejména u těch farem, které ovce zaháněli na noc)</a:t>
            </a: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53 % farem, na které vlci i opakovaně útočili, mělo pastevecké psy</a:t>
            </a:r>
            <a:r>
              <a:rPr lang="cs-CZ" sz="2000" dirty="0"/>
              <a:t> (Pyrenejský horský pes apod.)</a:t>
            </a: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89 % farem mělo elektrické ohradníky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AOPK doporučení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1844" y="931204"/>
            <a:ext cx="6708311" cy="243938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600" y="3616055"/>
            <a:ext cx="1097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Odpovědní představitelé jsou úplně mimo realitu. K útokům na domácí zvířata nedochází překvapivě v posledních dnech, ale už od roku 2015. Poznámka „pravděpodobně vlkem“ je výsměchem.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Na Broumovsku </a:t>
            </a:r>
            <a:r>
              <a:rPr lang="cs-CZ" sz="2400" dirty="0"/>
              <a:t>a okolí, kde působí pravděpodobně stejná smečka, </a:t>
            </a:r>
            <a:r>
              <a:rPr lang="cs-CZ" sz="2400" dirty="0">
                <a:solidFill>
                  <a:srgbClr val="FF0000"/>
                </a:solidFill>
              </a:rPr>
              <a:t>má každý vlk na svém kontě  50 až 70 domácích zvířat</a:t>
            </a:r>
            <a:r>
              <a:rPr lang="cs-CZ" sz="2400" dirty="0"/>
              <a:t>. Část útoků je v ohradách se psem, které platil stát na doporučení odborníků z řad ochranářů.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BF7FE6FE-EF4F-44A7-9AA0-B6FC2839C802}"/>
              </a:ext>
            </a:extLst>
          </p:cNvPr>
          <p:cNvGrpSpPr/>
          <p:nvPr/>
        </p:nvGrpSpPr>
        <p:grpSpPr>
          <a:xfrm>
            <a:off x="2931" y="6257836"/>
            <a:ext cx="3922380" cy="600164"/>
            <a:chOff x="0" y="6286349"/>
            <a:chExt cx="3922380" cy="60016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9098C0AF-1911-4B8E-842F-9948C9AC7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B0E516B1-37E0-4772-AA25-BD9059DAF316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208CD665-9554-42CE-9E7F-564B476C1758}"/>
              </a:ext>
            </a:extLst>
          </p:cNvPr>
          <p:cNvSpPr txBox="1"/>
          <p:nvPr/>
        </p:nvSpPr>
        <p:spPr>
          <a:xfrm>
            <a:off x="2590799" y="118144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latin typeface="+mj-lt"/>
              </a:rPr>
              <a:t>Stanovisko našich představitelů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220200" y="6551009"/>
            <a:ext cx="3228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http://ceskapozice.lidovky.cz/tema/vlci-jsou-soucasti-biodiverzity-a-take-jsou-samozrejme-krasni.A190726_105133_pozice-tema_houd</a:t>
            </a:r>
          </a:p>
        </p:txBody>
      </p:sp>
      <p:pic>
        <p:nvPicPr>
          <p:cNvPr id="3" name="Obrázek 2" descr="Pelc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4468" y="44371"/>
            <a:ext cx="4703064" cy="343084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2900" y="3472288"/>
            <a:ext cx="1150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Rozhovor  s ředitelem Agentury ochrany přírody a krajiny RNDr. Františkem Pelcem, který vyšel v LN 22.července 2019, ve mně vzbudil rozpaky.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V porovnání s vývojem v Evropě je jeho tvrzení o potřebě několika set vlků v naší krajině mírně řešeno překvapivé</a:t>
            </a:r>
            <a:r>
              <a:rPr lang="cs-CZ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Vlk není náš kamarád a pomocník. Je to vrcholový predátor, který může útočit a ve světě také útočí na lidi. Neuznává seznamy ohrožených živočichů, neuznává dobu hájení, neloví jen starou a nemocnou zvěř. Rozhodně to není zachránce biodiverzity v krajině a nepomůže nám zásadně s přemnoženou zvěří </a:t>
            </a:r>
            <a:br>
              <a:rPr lang="cs-CZ" sz="2000" dirty="0"/>
            </a:br>
            <a:r>
              <a:rPr lang="cs-CZ" sz="2000" dirty="0"/>
              <a:t>(vlci odloví 0,5 % až 1 % odlovu zvěře, cca 500 000 ks myslivci).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Určitě nám nepomůže v boji proti suchu a kůrovci.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AD443D91-0245-42CE-8F1E-14831FCB31F9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3DF7C74D-CD0B-46F5-B134-9CDE0D22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F8EF508D-6D12-4EC7-8760-7ACF732C9D4B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Šumav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188" y="23201"/>
            <a:ext cx="4495800" cy="33288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382000" y="6470561"/>
            <a:ext cx="3962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https://budejovice.rozhlas.cz/uzemi-bez-lovu-na-sumave-se-neosvedcila-jeleni-zver-odesla-a-vlci-jdou-stale-po-8097556?fbclid=IwAR2ouP5wfTQEJiP-5POMziV2WthmiMNJuxPSlx07JGI2c-_U5j00rSdpBhc</a:t>
            </a:r>
          </a:p>
          <a:p>
            <a:r>
              <a:rPr lang="cs-CZ" sz="700" dirty="0"/>
              <a:t>https://tn.nova.cz/clanek/utoku-vlku-pribyva-na-sumave-se-dostali-do-vybehu-jelenu.html</a:t>
            </a:r>
          </a:p>
        </p:txBody>
      </p:sp>
      <p:pic>
        <p:nvPicPr>
          <p:cNvPr id="4" name="Obrázek 3" descr="Kvil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5245" y="43575"/>
            <a:ext cx="4065724" cy="428353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65245" y="4367714"/>
            <a:ext cx="437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Moderní zařízení za téměř 150 milionů korun ukazují zvěř v jejím téměř přirozeném prostředí. Jenže na </a:t>
            </a:r>
            <a:r>
              <a:rPr lang="cs-CZ" dirty="0" err="1"/>
              <a:t>Kvildě</a:t>
            </a:r>
            <a:r>
              <a:rPr lang="cs-CZ" dirty="0"/>
              <a:t> jeleny napadl vlk a na Srní už zemřelo několik vlků.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61031" y="3352052"/>
            <a:ext cx="4648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/>
              <a:t>7000 hektarů, kde se nesmí střílet jelení zvěř. Správa národního parku tak chtěla poskytnout vlčí smečce území, ve kterém bude mít maximální klid a také dostatek potravy v přirozeném prostředí. Vlci tak měli pomoci regulovat stav jelení zvěře. Například na </a:t>
            </a:r>
            <a:r>
              <a:rPr lang="cs-CZ" sz="1700" dirty="0" err="1"/>
              <a:t>Prášilsku</a:t>
            </a:r>
            <a:r>
              <a:rPr lang="cs-CZ" sz="1700" dirty="0"/>
              <a:t> je teď jelení zvěře opravdu méně. Kvůli přítomnosti vlků totiž odešla. Přestěhovala se do míst, kde je větší klid – do vyšších poloh i do podhůří parku. A vlci na to také zareagovali. Jdou tam, kde mají lepší prostředí pro lov, a to jsou louky s ovcemi.</a:t>
            </a:r>
          </a:p>
          <a:p>
            <a:endParaRPr lang="cs-CZ" sz="17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14800" y="609458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 my si máme lépe zabezpečit stáda?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xmlns="" id="{3656D539-B202-4C99-84DF-4388A999E849}"/>
              </a:ext>
            </a:extLst>
          </p:cNvPr>
          <p:cNvGrpSpPr/>
          <p:nvPr/>
        </p:nvGrpSpPr>
        <p:grpSpPr>
          <a:xfrm>
            <a:off x="-26377" y="6257836"/>
            <a:ext cx="3922380" cy="600164"/>
            <a:chOff x="0" y="6286349"/>
            <a:chExt cx="3922380" cy="600164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94CB2CA5-F1F3-433F-AC0C-E780FB890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xmlns="" id="{718E40D2-8565-43DB-B614-BABB5BDD0B8B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81300" y="13626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+mj-lt"/>
              </a:rPr>
              <a:t>Složení potravy – mýty a skutečnost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467600" y="6464083"/>
            <a:ext cx="4876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https://ekolist.cz/cz/publicistika/nazory-a-komentare/miroslav-kutal-vlk-a-jeho-potrava-kde-je-pravda-o-zpusobenych-skodach</a:t>
            </a:r>
          </a:p>
          <a:p>
            <a:r>
              <a:rPr lang="cs-CZ" sz="700" dirty="0"/>
              <a:t>https://www.sciencedirect.com/science/article/abs/pii/S0006320716300052#f0030</a:t>
            </a:r>
          </a:p>
          <a:p>
            <a:r>
              <a:rPr lang="cs-CZ" sz="700" dirty="0"/>
              <a:t>https://journals.plos.org/plosone/article?id=10.1371/journal.pone.0129379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86000" y="692811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Ochránci vlků tvrdí, že domácí zvířata tvoří jen 0,6 až 1 % potravy vlků.</a:t>
            </a:r>
          </a:p>
        </p:txBody>
      </p:sp>
      <p:pic>
        <p:nvPicPr>
          <p:cNvPr id="5" name="Obrázek 4" descr="Itálie potr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157023"/>
            <a:ext cx="3200400" cy="2612571"/>
          </a:xfrm>
          <a:prstGeom prst="rect">
            <a:avLst/>
          </a:prstGeom>
        </p:spPr>
      </p:pic>
      <p:pic>
        <p:nvPicPr>
          <p:cNvPr id="6" name="Obrázek 5" descr="Portugalsko potravajournal.pone.0129379.g0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8991" y="1072314"/>
            <a:ext cx="4572009" cy="262738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75138" y="3810202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Vlci v Ligurii (Itálie) konzumovali divoké kopytníky (64,4 %;) a v menší míře i hospodářská zvířata (26,3 %; zejména kozy </a:t>
            </a:r>
            <a:r>
              <a:rPr lang="cs-CZ" i="1" dirty="0"/>
              <a:t>Capra </a:t>
            </a:r>
            <a:r>
              <a:rPr lang="cs-CZ" i="1" dirty="0" err="1"/>
              <a:t>hircus</a:t>
            </a:r>
            <a:r>
              <a:rPr lang="cs-CZ" dirty="0"/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236060" y="3699695"/>
            <a:ext cx="4803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Potravě vlků v Portugalsku dominuje domácí koza (62 %), dále kráva (20 %) a ovce (13 %); jediným divokým kopytníkem přítomným v analýze byl divočák (4 %).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19450" y="5377811"/>
            <a:ext cx="621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 našich podmínkách je však důležitý údaj počet nebo hmotnost zabitých a zraněných  domácích zvířat, ne složení trusu!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xmlns="" id="{7AFF33D5-817B-4916-A1C0-00E186F5A461}"/>
              </a:ext>
            </a:extLst>
          </p:cNvPr>
          <p:cNvGrpSpPr/>
          <p:nvPr/>
        </p:nvGrpSpPr>
        <p:grpSpPr>
          <a:xfrm>
            <a:off x="0" y="6279417"/>
            <a:ext cx="3922380" cy="600164"/>
            <a:chOff x="0" y="6286349"/>
            <a:chExt cx="3922380" cy="600164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xmlns="" id="{F2B78725-B1BA-4095-982C-FD019A1C1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xmlns="" id="{E6772E9E-9EFB-404B-903D-D6A02588037A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etice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78750"/>
            <a:ext cx="7494488" cy="6489027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5E5D6582-5400-4EFF-90CF-A57865156090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xmlns="" id="{973D3914-320A-44E0-B493-D7F095C00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xmlns="" id="{4696499F-5FD5-498C-871E-ACEFA997CC09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29706" y="1016450"/>
            <a:ext cx="8235917" cy="5516562"/>
          </a:xfrm>
        </p:spPr>
        <p:txBody>
          <a:bodyPr>
            <a:normAutofit fontScale="85000" lnSpcReduction="20000"/>
          </a:bodyPr>
          <a:lstStyle/>
          <a:p>
            <a:r>
              <a:rPr lang="cs-CZ" sz="2800" dirty="0">
                <a:solidFill>
                  <a:srgbClr val="171615"/>
                </a:solidFill>
              </a:rPr>
              <a:t>Finský plán řízení vlčí populace je adaptivní nástroj pro správu populace.</a:t>
            </a:r>
          </a:p>
          <a:p>
            <a:r>
              <a:rPr lang="cs-CZ" sz="2800" dirty="0">
                <a:solidFill>
                  <a:srgbClr val="171615"/>
                </a:solidFill>
              </a:rPr>
              <a:t>Plán řízení se snaží sladit potřeby ochrany vlka, jakož i potřeby občanů, kteří mají bydliště a pracují v těchto oblastech.</a:t>
            </a:r>
          </a:p>
          <a:p>
            <a:r>
              <a:rPr lang="cs-CZ" sz="2800" dirty="0"/>
              <a:t>Minimální stav vlčí populace v roce 2013 je odhadován na </a:t>
            </a:r>
            <a:br>
              <a:rPr lang="cs-CZ" sz="2800" dirty="0"/>
            </a:br>
            <a:r>
              <a:rPr lang="cs-CZ" sz="2800" dirty="0"/>
              <a:t>120 - 135 jedinců.</a:t>
            </a:r>
          </a:p>
          <a:p>
            <a:r>
              <a:rPr lang="cs-CZ" sz="2800" dirty="0"/>
              <a:t>Je kladen důraz na spolupráci občanů, samosprávy, myslivců a vědeckých pracovníků.</a:t>
            </a:r>
          </a:p>
          <a:p>
            <a:r>
              <a:rPr lang="cs-CZ" sz="2800" dirty="0">
                <a:solidFill>
                  <a:srgbClr val="FF0000"/>
                </a:solidFill>
              </a:rPr>
              <a:t>Ministerstvo zemědělství a lesnictví stanovilo 22. 12. 2016 vyhláškou roční kvótu na odstřel </a:t>
            </a:r>
            <a:r>
              <a:rPr lang="cs-CZ" sz="2800" b="1" dirty="0">
                <a:solidFill>
                  <a:srgbClr val="FF0000"/>
                </a:solidFill>
              </a:rPr>
              <a:t>53</a:t>
            </a:r>
            <a:r>
              <a:rPr lang="cs-CZ" sz="2800" dirty="0">
                <a:solidFill>
                  <a:srgbClr val="FF0000"/>
                </a:solidFill>
              </a:rPr>
              <a:t> vlků (mimo oblast chovu sobů)</a:t>
            </a:r>
          </a:p>
          <a:p>
            <a:r>
              <a:rPr lang="cs-CZ" sz="2800" dirty="0">
                <a:solidFill>
                  <a:srgbClr val="FF0000"/>
                </a:solidFill>
              </a:rPr>
              <a:t>Finsko má 4,3x větší rozlohu a 8,4x menší hustotu zalidnění (16 obyvatel na km</a:t>
            </a:r>
            <a:r>
              <a:rPr lang="cs-CZ" sz="2800" baseline="30000" dirty="0">
                <a:solidFill>
                  <a:srgbClr val="FF0000"/>
                </a:solidFill>
              </a:rPr>
              <a:t>2</a:t>
            </a:r>
            <a:r>
              <a:rPr lang="cs-CZ" sz="2800" dirty="0">
                <a:solidFill>
                  <a:srgbClr val="FF0000"/>
                </a:solidFill>
              </a:rPr>
              <a:t>)</a:t>
            </a:r>
          </a:p>
          <a:p>
            <a:r>
              <a:rPr lang="cs-CZ" sz="2800" dirty="0"/>
              <a:t>Dne 22. 1. 2015 přijalo Ministerstvo zemědělství a lesního hospodářství nový Plán péče o populaci vlků ve Finsku. Velikost životaschopné populace vlků byla v tomto plánu stanovena na 25 reprodukujících se párů.</a:t>
            </a:r>
          </a:p>
          <a:p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77000" y="6676481"/>
            <a:ext cx="647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https://mmm.fi/documents/1410837/1720364/Suomen_susikannan_hoitosuunnitelmat.pdf/cf2138e7-6a9b-4955-9b93-d719c734590f.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xmlns="" id="{3C87D470-5B20-4309-BBFD-6D612EB7E03C}"/>
              </a:ext>
            </a:extLst>
          </p:cNvPr>
          <p:cNvGrpSpPr/>
          <p:nvPr/>
        </p:nvGrpSpPr>
        <p:grpSpPr>
          <a:xfrm>
            <a:off x="0" y="6291761"/>
            <a:ext cx="3922380" cy="600164"/>
            <a:chOff x="0" y="6286349"/>
            <a:chExt cx="3922380" cy="600164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xmlns="" id="{097BF0FF-7832-421F-8105-EFD14A635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xmlns="" id="{C07AF1B7-DA42-4864-8D78-CFDE5FD75CB0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18D4C3AD-E6E2-483C-888C-4A6D5A744146}"/>
              </a:ext>
            </a:extLst>
          </p:cNvPr>
          <p:cNvSpPr txBox="1"/>
          <p:nvPr/>
        </p:nvSpPr>
        <p:spPr>
          <a:xfrm>
            <a:off x="0" y="12698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Finsko</a:t>
            </a:r>
          </a:p>
        </p:txBody>
      </p:sp>
      <p:pic>
        <p:nvPicPr>
          <p:cNvPr id="18" name="Zástupný symbol pro obsah 3" descr="Finsko p.png">
            <a:extLst>
              <a:ext uri="{FF2B5EF4-FFF2-40B4-BE49-F238E27FC236}">
                <a16:creationId xmlns:a16="http://schemas.microsoft.com/office/drawing/2014/main" xmlns="" id="{486EA3A7-A829-4C91-9FEB-A060859882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77" y="761288"/>
            <a:ext cx="3922379" cy="5428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4" descr="Program péč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1" y="-990600"/>
            <a:ext cx="5679877" cy="4038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04800" y="3048000"/>
            <a:ext cx="11734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Jsme rarita v Evropě. Návrh zpracovala AOPK ČR ve spolupráci s ČZU, Hnutím DUHA, MŽP, </a:t>
            </a:r>
            <a:r>
              <a:rPr lang="cs-CZ" sz="2100" dirty="0" err="1"/>
              <a:t>Mendelovou</a:t>
            </a:r>
            <a:r>
              <a:rPr lang="cs-CZ" sz="2100" dirty="0"/>
              <a:t> univerzitou v Brně, NP a CHKO Šumava, ÚBO AV ČR, Univerzitou Karlovou. </a:t>
            </a:r>
            <a:r>
              <a:rPr lang="cs-CZ" sz="2100" dirty="0">
                <a:solidFill>
                  <a:srgbClr val="FF0000"/>
                </a:solidFill>
              </a:rPr>
              <a:t>Žádný zástupce samosprávy, chovatelů, myslivců a spolků obyvatel dotčených území.</a:t>
            </a:r>
            <a:r>
              <a:rPr lang="cs-CZ" sz="2100" dirty="0"/>
              <a:t> Jediná kladná část je deklarovaná snaha o vyplácení reálných náhrad a snaha o nižší byrokracii při žádání o dotace. </a:t>
            </a:r>
            <a:br>
              <a:rPr lang="cs-CZ" sz="2100" dirty="0"/>
            </a:br>
            <a:r>
              <a:rPr lang="cs-CZ" sz="2100" dirty="0"/>
              <a:t>Ta se ale v praxi spíše zkomplikovala.</a:t>
            </a:r>
          </a:p>
          <a:p>
            <a:r>
              <a:rPr lang="cs-CZ" sz="2100" dirty="0">
                <a:solidFill>
                  <a:srgbClr val="FF0000"/>
                </a:solidFill>
              </a:rPr>
              <a:t>Není tam jediné číslo, žádný konkrétní výhled do budoucnosti. </a:t>
            </a:r>
          </a:p>
          <a:p>
            <a:r>
              <a:rPr lang="cs-CZ" sz="2100" dirty="0"/>
              <a:t>Ignoruje vývoj v Evropě a přitom má ambici na několik let směřovat politiku vůči vlkům.</a:t>
            </a:r>
          </a:p>
          <a:p>
            <a:r>
              <a:rPr lang="cs-CZ" sz="2100" dirty="0"/>
              <a:t>Když pominu vědeckou část s popisem stavu a snahou o zakrytí hlavních problémů pitváním nepodstatných detailů, není tam nic na čem by se dal budovat kompromisní pohled na vlka v naší republice.</a:t>
            </a:r>
          </a:p>
          <a:p>
            <a:endParaRPr lang="cs-CZ" sz="2100" dirty="0">
              <a:solidFill>
                <a:srgbClr val="FF0000"/>
              </a:solidFill>
            </a:endParaRPr>
          </a:p>
          <a:p>
            <a:endParaRPr lang="cs-CZ" sz="21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19F3DB99-8F7D-45F6-8142-4FD69C474229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492653F1-34D3-4B95-8572-117687B98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B57535FB-F6A8-4F5F-9071-716FCA013A0A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81129_095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3962400" cy="2971800"/>
          </a:xfrm>
          <a:prstGeom prst="rect">
            <a:avLst/>
          </a:prstGeom>
        </p:spPr>
      </p:pic>
      <p:pic>
        <p:nvPicPr>
          <p:cNvPr id="4" name="Obrázek 3" descr="20191017_111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0"/>
            <a:ext cx="4953000" cy="2786063"/>
          </a:xfrm>
          <a:prstGeom prst="rect">
            <a:avLst/>
          </a:prstGeom>
        </p:spPr>
      </p:pic>
      <p:pic>
        <p:nvPicPr>
          <p:cNvPr id="5" name="Obrázek 4" descr="20191017_1018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3045618"/>
            <a:ext cx="4800600" cy="2700338"/>
          </a:xfrm>
          <a:prstGeom prst="rect">
            <a:avLst/>
          </a:prstGeom>
        </p:spPr>
      </p:pic>
      <p:pic>
        <p:nvPicPr>
          <p:cNvPr id="6" name="Obrázek 5" descr="20191017_1027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500" y="2786063"/>
            <a:ext cx="3810000" cy="2143125"/>
          </a:xfrm>
          <a:prstGeom prst="rect">
            <a:avLst/>
          </a:prstGeom>
        </p:spPr>
      </p:pic>
      <p:pic>
        <p:nvPicPr>
          <p:cNvPr id="7" name="Zástupný symbol pro obsah 9" descr="IMG_0769.JPG"/>
          <p:cNvPicPr>
            <a:picLocks noChangeAspect="1"/>
          </p:cNvPicPr>
          <p:nvPr/>
        </p:nvPicPr>
        <p:blipFill rotWithShape="1">
          <a:blip r:embed="rId6" cstate="print"/>
          <a:srcRect t="15060" r="-3" b="13779"/>
          <a:stretch/>
        </p:blipFill>
        <p:spPr>
          <a:xfrm>
            <a:off x="6667500" y="4929188"/>
            <a:ext cx="3810000" cy="19657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66800" y="5796171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Vernéřovice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xmlns="" id="{08BB63D2-C2AB-4D19-ACDB-587C5A6DB0FB}"/>
              </a:ext>
            </a:extLst>
          </p:cNvPr>
          <p:cNvGrpSpPr/>
          <p:nvPr/>
        </p:nvGrpSpPr>
        <p:grpSpPr>
          <a:xfrm>
            <a:off x="1920" y="6257836"/>
            <a:ext cx="3922380" cy="600164"/>
            <a:chOff x="0" y="6286349"/>
            <a:chExt cx="3922380" cy="600164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E1CC776F-4876-4EB8-B740-7221E8B5C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xmlns="" id="{EBB7C9A7-2AC2-4860-8CCF-C38149F2E36F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9768" y="228600"/>
            <a:ext cx="11734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Na co nezbyl čas?</a:t>
            </a:r>
          </a:p>
          <a:p>
            <a:endParaRPr lang="cs-CZ" dirty="0" smtClean="0"/>
          </a:p>
          <a:p>
            <a:endParaRPr lang="cs-CZ" sz="2000" b="1" dirty="0" smtClean="0"/>
          </a:p>
          <a:p>
            <a:r>
              <a:rPr lang="cs-CZ" sz="2000" b="1" dirty="0" smtClean="0"/>
              <a:t>Hrozí </a:t>
            </a:r>
            <a:r>
              <a:rPr lang="cs-CZ" sz="2000" b="1" dirty="0"/>
              <a:t>zavlečení vztekliny </a:t>
            </a:r>
            <a:r>
              <a:rPr lang="cs-CZ" sz="2000" dirty="0" smtClean="0"/>
              <a:t>.“</a:t>
            </a:r>
            <a:r>
              <a:rPr lang="cs-CZ" sz="2000" b="1" dirty="0" smtClean="0"/>
              <a:t>Odpůrci </a:t>
            </a:r>
            <a:r>
              <a:rPr lang="cs-CZ" sz="2000" b="1" dirty="0"/>
              <a:t>očkování mají nový cíl. Po dětech se zaměřili na </a:t>
            </a:r>
            <a:r>
              <a:rPr lang="cs-CZ" sz="2000" b="1" dirty="0" smtClean="0"/>
              <a:t>zvířata.“ </a:t>
            </a:r>
            <a:endParaRPr lang="cs-CZ" sz="2000" b="1" dirty="0"/>
          </a:p>
          <a:p>
            <a:r>
              <a:rPr lang="cs-CZ" dirty="0" smtClean="0"/>
              <a:t>Stát se neprosadí u dětí, natož u psů.  V </a:t>
            </a:r>
            <a:r>
              <a:rPr lang="cs-CZ" dirty="0"/>
              <a:t>Česku jsou zhruba dva miliony psů. Jejich majitelé v poslední době stále častěji odmítají své čtyřnohé </a:t>
            </a:r>
            <a:r>
              <a:rPr lang="cs-CZ" dirty="0" smtClean="0"/>
              <a:t>přátele očkovat.</a:t>
            </a:r>
          </a:p>
          <a:p>
            <a:endParaRPr lang="cs-CZ" dirty="0"/>
          </a:p>
          <a:p>
            <a:r>
              <a:rPr lang="cs-CZ" b="1" dirty="0" smtClean="0"/>
              <a:t>V sousedním Sasku </a:t>
            </a:r>
            <a:r>
              <a:rPr lang="cs-CZ" dirty="0" smtClean="0"/>
              <a:t>vlci provedli ke konci října 2018  114 útoků,  letos už 155 útoků  -  cca 600 obětí                                      (111  útoků a 474 obětí </a:t>
            </a:r>
            <a:r>
              <a:rPr lang="cs-CZ" dirty="0"/>
              <a:t>potvrzeno</a:t>
            </a:r>
            <a:r>
              <a:rPr lang="cs-CZ" dirty="0" smtClean="0"/>
              <a:t>).  </a:t>
            </a:r>
            <a:r>
              <a:rPr lang="cs-CZ" dirty="0" smtClean="0">
                <a:solidFill>
                  <a:srgbClr val="FF0000"/>
                </a:solidFill>
              </a:rPr>
              <a:t>Meziroční nárůst o 36 %.</a:t>
            </a:r>
          </a:p>
          <a:p>
            <a:r>
              <a:rPr lang="cs-CZ" dirty="0" smtClean="0"/>
              <a:t>30 % útoků za elektrikou, 30 % za pevnou nebo kombinovanou ohradou, minimum na nezabezpečená stáda.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81086" y="5486400"/>
            <a:ext cx="11088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2"/>
              </a:rPr>
              <a:t>https://www.zdravotnickydenik.cz/2019/10/odpurci-ockovani-maji-novy-cil-detech-se-zamerili-zvirata</a:t>
            </a:r>
            <a:r>
              <a:rPr lang="cs-CZ" sz="800" dirty="0" smtClean="0">
                <a:hlinkClick r:id="rId2"/>
              </a:rPr>
              <a:t>/</a:t>
            </a:r>
            <a:endParaRPr lang="cs-CZ" sz="800" dirty="0" smtClean="0"/>
          </a:p>
          <a:p>
            <a:r>
              <a:rPr lang="cs-CZ" sz="800" dirty="0">
                <a:hlinkClick r:id="rId3"/>
              </a:rPr>
              <a:t>https://www.lidovky.cz/domov/psi-v-ohrozeni-chovatele-odmitaji-ockovani-udajne-zbytecne-zatezuje-organismus.A191025_113728_ln_domov_mlg</a:t>
            </a:r>
            <a:endParaRPr lang="cs-CZ" sz="800" dirty="0" smtClean="0"/>
          </a:p>
          <a:p>
            <a:r>
              <a:rPr lang="cs-CZ" sz="800" dirty="0">
                <a:hlinkClick r:id="rId4"/>
              </a:rPr>
              <a:t>https://</a:t>
            </a:r>
            <a:r>
              <a:rPr lang="cs-CZ" sz="800" dirty="0" smtClean="0">
                <a:hlinkClick r:id="rId4"/>
              </a:rPr>
              <a:t>www.wolf.sachsen.de/download/Schadensstatistik_2019_Stand_20191103.pdf</a:t>
            </a:r>
            <a:endParaRPr lang="cs-CZ" sz="800" dirty="0" smtClean="0"/>
          </a:p>
          <a:p>
            <a:r>
              <a:rPr lang="cs-CZ" sz="800" dirty="0">
                <a:hlinkClick r:id="rId5"/>
              </a:rPr>
              <a:t>https://</a:t>
            </a:r>
            <a:r>
              <a:rPr lang="cs-CZ" sz="800" dirty="0" smtClean="0">
                <a:hlinkClick r:id="rId5"/>
              </a:rPr>
              <a:t>www.wolf.sachsen.de/download/Schadensstatistik_2018_Stand_20190513.pdf</a:t>
            </a:r>
            <a:endParaRPr lang="cs-CZ" sz="800" dirty="0" smtClean="0"/>
          </a:p>
          <a:p>
            <a:r>
              <a:rPr lang="cs-CZ" sz="800" dirty="0">
                <a:hlinkClick r:id="rId6"/>
              </a:rPr>
              <a:t>http://www.kr-kralovehradecky.cz/cz/kraj-volene-organy/tiskove-centrum/aktuality1/kraj-letos-vyplatil-uz-1-8-milionu-korun-za-skody-zpusobene-vlky-311640/</a:t>
            </a:r>
            <a:endParaRPr lang="cs-CZ" sz="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3609975"/>
            <a:ext cx="6048375" cy="18764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24600" y="3609975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Královéhradecký </a:t>
            </a:r>
            <a:r>
              <a:rPr lang="cs-CZ" b="1" dirty="0" smtClean="0"/>
              <a:t>kraj </a:t>
            </a:r>
            <a:r>
              <a:rPr lang="cs-CZ" b="1" dirty="0"/>
              <a:t>letos vyplatil už 1,8 milionu korun za škody způsobené </a:t>
            </a:r>
            <a:r>
              <a:rPr lang="cs-CZ" b="1" dirty="0" smtClean="0"/>
              <a:t>vlky. </a:t>
            </a:r>
            <a:r>
              <a:rPr lang="cs-CZ" dirty="0" smtClean="0"/>
              <a:t>Meziroční nárůst  přibližně  4 násobný.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75" y="2667000"/>
            <a:ext cx="1069355" cy="13595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818">
            <a:off x="10210800" y="4657044"/>
            <a:ext cx="1461626" cy="10031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762">
            <a:off x="9524451" y="5843185"/>
            <a:ext cx="2419688" cy="48584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86" y="5158635"/>
            <a:ext cx="1603788" cy="159666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32951"/>
            <a:ext cx="1447800" cy="14478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tip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9463" y="450446"/>
            <a:ext cx="8073074" cy="595710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132537" y="6519446"/>
            <a:ext cx="221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/>
              <a:t>Autor:</a:t>
            </a:r>
            <a:r>
              <a:rPr lang="cs-CZ" sz="800" dirty="0"/>
              <a:t> </a:t>
            </a:r>
            <a:r>
              <a:rPr lang="cs-CZ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Miroslav </a:t>
            </a:r>
            <a:r>
              <a:rPr lang="cs-CZ" sz="8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Kemel</a:t>
            </a:r>
            <a:r>
              <a:rPr lang="cs-CZ" sz="800" dirty="0"/>
              <a:t> </a:t>
            </a:r>
            <a:r>
              <a:rPr lang="cs-CZ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https://kreslenyvtip.cz/ovce?page=1#cartoons</a:t>
            </a:r>
            <a:endParaRPr lang="cs-CZ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Situace ve Francii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dirty="0"/>
              <a:t>Jeden vlk stojí daňové poplatníky za svůj život 20 milionů korun</a:t>
            </a:r>
          </a:p>
          <a:p>
            <a:r>
              <a:rPr lang="cs-CZ" sz="2600" dirty="0">
                <a:solidFill>
                  <a:srgbClr val="FF0000"/>
                </a:solidFill>
              </a:rPr>
              <a:t>V roce 2018 bylo potvrzeno 12 515 ovcí, stovky koz + telat a desítky psů + hříbat zabitých vlky</a:t>
            </a:r>
          </a:p>
          <a:p>
            <a:r>
              <a:rPr lang="cs-CZ" sz="2600" dirty="0"/>
              <a:t>V roce 2019 je ke konci července je 3 060 zabitých ovcí</a:t>
            </a:r>
          </a:p>
          <a:p>
            <a:r>
              <a:rPr lang="cs-CZ" sz="2600" dirty="0"/>
              <a:t>V roce 2018 dosahovaly roční náklady ze strany státu </a:t>
            </a:r>
            <a:br>
              <a:rPr lang="cs-CZ" sz="2600" dirty="0"/>
            </a:br>
            <a:r>
              <a:rPr lang="cs-CZ" sz="2600" dirty="0"/>
              <a:t>28 000 </a:t>
            </a:r>
            <a:r>
              <a:rPr lang="cs-CZ" sz="2600" dirty="0" err="1"/>
              <a:t>000</a:t>
            </a:r>
            <a:r>
              <a:rPr lang="cs-CZ" sz="2600" dirty="0"/>
              <a:t> € + min. 4 000 </a:t>
            </a:r>
            <a:r>
              <a:rPr lang="cs-CZ" sz="2600" dirty="0" err="1"/>
              <a:t>000</a:t>
            </a:r>
            <a:r>
              <a:rPr lang="cs-CZ" sz="2600" dirty="0"/>
              <a:t> € náklady chovatelů na doplacení ochranných opatření – 800 000 </a:t>
            </a:r>
            <a:r>
              <a:rPr lang="cs-CZ" sz="2600" dirty="0" err="1"/>
              <a:t>000</a:t>
            </a:r>
            <a:r>
              <a:rPr lang="cs-CZ" sz="2600" dirty="0"/>
              <a:t> Kč</a:t>
            </a:r>
          </a:p>
          <a:p>
            <a:r>
              <a:rPr lang="cs-CZ" sz="2600" dirty="0"/>
              <a:t>Více jak 90 % útoků bylo na farmách, které přijaly doporučená ochranná opatření, která jsou často velice nákladná, avšak nedostatečně účinná</a:t>
            </a:r>
          </a:p>
          <a:p>
            <a:pPr marL="0" indent="0">
              <a:buNone/>
            </a:pPr>
            <a:endParaRPr lang="cs-CZ" sz="2600" dirty="0">
              <a:hlinkClick r:id="rId2"/>
            </a:endParaRPr>
          </a:p>
          <a:p>
            <a:pPr marL="0" indent="0">
              <a:buNone/>
            </a:pPr>
            <a:endParaRPr lang="cs-CZ" sz="900" dirty="0">
              <a:hlinkClick r:id="rId2"/>
            </a:endParaRPr>
          </a:p>
          <a:p>
            <a:pPr marL="0" indent="0">
              <a:buNone/>
            </a:pPr>
            <a:endParaRPr lang="cs-CZ" sz="900" dirty="0">
              <a:hlinkClick r:id="rId2"/>
            </a:endParaRPr>
          </a:p>
          <a:p>
            <a:pPr>
              <a:buNone/>
            </a:pP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477383EC-A407-4618-AC62-29FA13F4F8D3}"/>
              </a:ext>
            </a:extLst>
          </p:cNvPr>
          <p:cNvGrpSpPr/>
          <p:nvPr/>
        </p:nvGrpSpPr>
        <p:grpSpPr>
          <a:xfrm>
            <a:off x="0" y="6273558"/>
            <a:ext cx="3922380" cy="600164"/>
            <a:chOff x="0" y="6286349"/>
            <a:chExt cx="3922380" cy="60016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xmlns="" id="{1860FD4B-624E-41D4-B88F-8A14885B6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xmlns="" id="{190A628B-643E-490C-8A08-25A2D266CD2C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3C17BCB2-9490-4F72-A513-14CDAC27C050}"/>
              </a:ext>
            </a:extLst>
          </p:cNvPr>
          <p:cNvSpPr/>
          <p:nvPr/>
        </p:nvSpPr>
        <p:spPr>
          <a:xfrm>
            <a:off x="8686800" y="6442502"/>
            <a:ext cx="3733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dirty="0"/>
              <a:t>http://www.auvergne-rhone-alpes.developpement-durable.gouv.fr/IMG/pdf/20190115_donnees_dommages_au_31decembre2018_internet.pdf</a:t>
            </a:r>
          </a:p>
          <a:p>
            <a:pPr>
              <a:buNone/>
            </a:pPr>
            <a:r>
              <a:rPr lang="cs-CZ" sz="700" dirty="0"/>
              <a:t>http://www.leseleveursfaceauloup.fr/le-loup/le-cout-du-loup/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Francie plá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531" y="662354"/>
            <a:ext cx="3870849" cy="5529783"/>
          </a:xfrm>
        </p:spPr>
      </p:pic>
      <p:sp>
        <p:nvSpPr>
          <p:cNvPr id="5" name="TextovéPole 4"/>
          <p:cNvSpPr txBox="1"/>
          <p:nvPr/>
        </p:nvSpPr>
        <p:spPr>
          <a:xfrm>
            <a:off x="8077200" y="6461944"/>
            <a:ext cx="4191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https://www.ecologique-solidaire.gouv.fr/sites/default/files/PNA_Loup-et-activites-elevage_2018-2023.pdf</a:t>
            </a:r>
          </a:p>
          <a:p>
            <a:r>
              <a:rPr lang="cs-CZ" sz="700" dirty="0"/>
              <a:t>https://www.bfmtv.com/planete/carte-comment-le-nombre-de-loups-a-atteint-le-seuil-des-500-individus-en-france-1700835.html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xmlns="" id="{4C6A7BB4-8931-40F0-88EF-003A4971ADE4}"/>
              </a:ext>
            </a:extLst>
          </p:cNvPr>
          <p:cNvGrpSpPr/>
          <p:nvPr/>
        </p:nvGrpSpPr>
        <p:grpSpPr>
          <a:xfrm>
            <a:off x="0" y="6252324"/>
            <a:ext cx="3922380" cy="600164"/>
            <a:chOff x="0" y="6286349"/>
            <a:chExt cx="3922380" cy="600164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BCE02913-7376-4B0D-8CC7-B1A1324D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xmlns="" id="{3A22F6F3-860C-48D9-AE18-A9EDCBDD1E16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8305B6E6-0328-401F-BB97-5875E98C0C5F}"/>
              </a:ext>
            </a:extLst>
          </p:cNvPr>
          <p:cNvSpPr txBox="1"/>
          <p:nvPr/>
        </p:nvSpPr>
        <p:spPr>
          <a:xfrm>
            <a:off x="3922380" y="1219200"/>
            <a:ext cx="807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Podle Národního úřadu pro lov a divočinu (ONCFS) překročil počet vlků na konci zimy 2018 stav 500 kusů dospělých jedinců.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Počet, o kterém se předpokládalo, že bude dosažen, podle současného vlčího plánu, až v roce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Vzhledem k rychlejšímu rozšíření vlků </a:t>
            </a:r>
            <a:r>
              <a:rPr lang="cs-CZ" sz="2400" dirty="0">
                <a:solidFill>
                  <a:srgbClr val="FF0000"/>
                </a:solidFill>
              </a:rPr>
              <a:t>Emmanuel Macron oznámil zvýšení kvóty na odstřel vlků z 10 – 12% na 17 – 19 % populace (100 kusů),</a:t>
            </a:r>
            <a:r>
              <a:rPr lang="cs-CZ" sz="2400" dirty="0"/>
              <a:t> zejména s cílem omezit útoky.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roce 2018 došlo k 3 674 útokům na více než 12 500 ovcí</a:t>
            </a:r>
            <a:br>
              <a:rPr lang="cs-CZ" sz="2400" dirty="0"/>
            </a:br>
            <a:r>
              <a:rPr lang="cs-CZ" sz="2400" dirty="0"/>
              <a:t> a stovky dalších domácích zvířat.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Francie má 7x větší rozlohu a o něco menší hustotu zalidnění (123 obyvatel na km</a:t>
            </a:r>
            <a:r>
              <a:rPr lang="cs-CZ" sz="2400" baseline="30000" dirty="0"/>
              <a:t>2</a:t>
            </a:r>
            <a:r>
              <a:rPr lang="cs-CZ" sz="2400" dirty="0"/>
              <a:t>) </a:t>
            </a:r>
            <a:br>
              <a:rPr lang="cs-CZ" sz="2400" dirty="0"/>
            </a:b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Francie škod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0"/>
            <a:ext cx="10668000" cy="6460987"/>
          </a:xfr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297B03EC-09C7-4F4C-AF9E-CF8B2F9CAEA2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xmlns="" id="{C4530929-66E6-423E-A063-C00B8D83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xmlns="" id="{AB0F9918-3D19-4060-BD8F-9714345E41E0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rancie ak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4725272"/>
            <a:ext cx="9677400" cy="16002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3400" y="421010"/>
            <a:ext cx="1036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2000" dirty="0"/>
              <a:t>Vážený pane předsedo vlády,</a:t>
            </a:r>
          </a:p>
          <a:p>
            <a:pPr fontAlgn="base"/>
            <a:r>
              <a:rPr lang="cs-CZ" sz="2000" dirty="0"/>
              <a:t>Dne 3. července 2019 jsme Vám poslali dopis se žádostí o schůzku ve věci vlků.</a:t>
            </a:r>
          </a:p>
          <a:p>
            <a:pPr fontAlgn="base"/>
            <a:r>
              <a:rPr lang="cs-CZ" sz="2000" dirty="0"/>
              <a:t>Situace je zoufalá:</a:t>
            </a:r>
          </a:p>
          <a:p>
            <a:pPr fontAlgn="base"/>
            <a:r>
              <a:rPr lang="cs-CZ" sz="2000" dirty="0">
                <a:solidFill>
                  <a:srgbClr val="FF0000"/>
                </a:solidFill>
              </a:rPr>
              <a:t>Vlky bylo zabito 67 674 ovcí, 3067 koz, 557 skotu, 63 koní a 73 pasteveckých psů;</a:t>
            </a:r>
          </a:p>
          <a:p>
            <a:pPr fontAlgn="base"/>
            <a:r>
              <a:rPr lang="cs-CZ" sz="2000" dirty="0"/>
              <a:t>60 000 EUR na jednoho vlka jsou roční náklady státu, </a:t>
            </a:r>
          </a:p>
          <a:p>
            <a:pPr fontAlgn="base"/>
            <a:r>
              <a:rPr lang="cs-CZ" sz="2000" dirty="0">
                <a:solidFill>
                  <a:srgbClr val="FF0000"/>
                </a:solidFill>
              </a:rPr>
              <a:t>V roce 2018 došlo na chráněných stádech k 92 % vlčích útoků;</a:t>
            </a:r>
          </a:p>
          <a:p>
            <a:pPr fontAlgn="base"/>
            <a:r>
              <a:rPr lang="cs-CZ" sz="2000" dirty="0">
                <a:solidFill>
                  <a:srgbClr val="FF0000"/>
                </a:solidFill>
              </a:rPr>
              <a:t>Vlci útočí během dne (51 % v roce 2018), v blízkosti domovů, v přítomnosti psů a lidí, jsou stále sebevědomější;</a:t>
            </a:r>
          </a:p>
          <a:p>
            <a:pPr fontAlgn="base"/>
            <a:r>
              <a:rPr lang="cs-CZ" sz="2000" dirty="0"/>
              <a:t>K dnešnímu dni byla dosažena roční kvóta, bylo odebráno 90 vlků.Území již nejsou spásána a pastevectví klesá. </a:t>
            </a:r>
            <a:r>
              <a:rPr lang="cs-CZ" sz="2000" dirty="0">
                <a:solidFill>
                  <a:srgbClr val="FF0000"/>
                </a:solidFill>
              </a:rPr>
              <a:t>Chovatelé postižení vlky žijí v pekle, nuceni pracovat každý den ve stále napjatějším klimatu a čekají na další útok</a:t>
            </a:r>
            <a:r>
              <a:rPr lang="cs-CZ" sz="2000" dirty="0"/>
              <a:t>. Situace je taková, že MSA musela pro ně a jejich rodiny zřídit psychologickou poradnu.</a:t>
            </a:r>
          </a:p>
          <a:p>
            <a:pPr fontAlgn="base"/>
            <a:r>
              <a:rPr lang="cs-CZ" sz="2000" dirty="0"/>
              <a:t>Turistika se stává problematickou kvůli konfliktům mezi turisty a psy, kteří chrání stáda. </a:t>
            </a:r>
          </a:p>
          <a:p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58000" y="6657945"/>
            <a:ext cx="6477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http://www.</a:t>
            </a:r>
            <a:r>
              <a:rPr lang="cs-CZ" sz="700" dirty="0" err="1"/>
              <a:t>leseleveursfaceauloup.fr</a:t>
            </a:r>
            <a:r>
              <a:rPr lang="cs-CZ" sz="700" dirty="0"/>
              <a:t>/67-674-</a:t>
            </a:r>
            <a:r>
              <a:rPr lang="cs-CZ" sz="700" dirty="0" err="1"/>
              <a:t>ovins</a:t>
            </a:r>
            <a:r>
              <a:rPr lang="cs-CZ" sz="700" dirty="0"/>
              <a:t>-3067-</a:t>
            </a:r>
            <a:r>
              <a:rPr lang="cs-CZ" sz="700" dirty="0" err="1"/>
              <a:t>caprins</a:t>
            </a:r>
            <a:r>
              <a:rPr lang="cs-CZ" sz="700" dirty="0"/>
              <a:t>-557-</a:t>
            </a:r>
            <a:r>
              <a:rPr lang="cs-CZ" sz="700" dirty="0" err="1"/>
              <a:t>bovins</a:t>
            </a:r>
            <a:r>
              <a:rPr lang="cs-CZ" sz="700" dirty="0"/>
              <a:t>-63-</a:t>
            </a:r>
            <a:r>
              <a:rPr lang="cs-CZ" sz="700" dirty="0" err="1"/>
              <a:t>chevaux</a:t>
            </a:r>
            <a:r>
              <a:rPr lang="cs-CZ" sz="700" dirty="0"/>
              <a:t>-</a:t>
            </a:r>
            <a:r>
              <a:rPr lang="cs-CZ" sz="700" dirty="0" err="1"/>
              <a:t>et</a:t>
            </a:r>
            <a:r>
              <a:rPr lang="cs-CZ" sz="700" dirty="0"/>
              <a:t>-73-</a:t>
            </a:r>
            <a:r>
              <a:rPr lang="cs-CZ" sz="700" dirty="0" err="1"/>
              <a:t>chiens</a:t>
            </a:r>
            <a:r>
              <a:rPr lang="cs-CZ" sz="700" dirty="0"/>
              <a:t>-</a:t>
            </a:r>
            <a:r>
              <a:rPr lang="cs-CZ" sz="700" dirty="0" err="1"/>
              <a:t>ont</a:t>
            </a:r>
            <a:r>
              <a:rPr lang="cs-CZ" sz="700" dirty="0"/>
              <a:t>-</a:t>
            </a:r>
            <a:r>
              <a:rPr lang="cs-CZ" sz="700" dirty="0" err="1"/>
              <a:t>ete</a:t>
            </a:r>
            <a:r>
              <a:rPr lang="cs-CZ" sz="700" dirty="0"/>
              <a:t>-</a:t>
            </a:r>
            <a:r>
              <a:rPr lang="cs-CZ" sz="700" dirty="0" err="1"/>
              <a:t>tues</a:t>
            </a:r>
            <a:r>
              <a:rPr lang="cs-CZ" sz="700" dirty="0"/>
              <a:t>-par-les-</a:t>
            </a:r>
            <a:r>
              <a:rPr lang="cs-CZ" sz="700" dirty="0" err="1"/>
              <a:t>loups</a:t>
            </a:r>
            <a:r>
              <a:rPr lang="cs-CZ" sz="700" dirty="0"/>
              <a:t>-</a:t>
            </a:r>
            <a:r>
              <a:rPr lang="cs-CZ" sz="700" dirty="0" err="1"/>
              <a:t>depuis</a:t>
            </a:r>
            <a:r>
              <a:rPr lang="cs-CZ" sz="700" dirty="0"/>
              <a:t>-10-</a:t>
            </a:r>
            <a:r>
              <a:rPr lang="cs-CZ" sz="700" dirty="0" err="1"/>
              <a:t>ans</a:t>
            </a:r>
            <a:r>
              <a:rPr lang="cs-CZ" sz="700" dirty="0"/>
              <a:t>/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xmlns="" id="{C97054DC-2F1D-4517-BF9A-9DD31B9E95B4}"/>
              </a:ext>
            </a:extLst>
          </p:cNvPr>
          <p:cNvGrpSpPr/>
          <p:nvPr/>
        </p:nvGrpSpPr>
        <p:grpSpPr>
          <a:xfrm>
            <a:off x="0" y="6257837"/>
            <a:ext cx="3922380" cy="600164"/>
            <a:chOff x="0" y="6286349"/>
            <a:chExt cx="3922380" cy="60016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8D8FECCD-0368-42DA-B8BC-335130EE4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xmlns="" id="{596D0CE5-D5A7-40D4-A64D-3A08388C99F8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9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rancie uprostřed vesnice  3.5.2019 – kopi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3110" y="0"/>
            <a:ext cx="5705782" cy="6857999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C0873181-F90A-45D8-BB41-E04C558249D2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xmlns="" id="{BA850FEF-92D4-4001-8E2A-9B77678C1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xmlns="" id="{C84DDD8B-D589-4BAF-9239-B85C23ACD94F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E7708302-5340-41EF-89A8-DECC292E46D4}"/>
              </a:ext>
            </a:extLst>
          </p:cNvPr>
          <p:cNvSpPr txBox="1"/>
          <p:nvPr/>
        </p:nvSpPr>
        <p:spPr>
          <a:xfrm>
            <a:off x="465921" y="3075056"/>
            <a:ext cx="255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Útok vlků uprostřed vesnice ve Francii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Slovinsko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Vlci se budou moci střílet po celém území, nejen na pastvinách (12. 8. 2019)</a:t>
            </a:r>
          </a:p>
          <a:p>
            <a:r>
              <a:rPr lang="cs-CZ" sz="2400" dirty="0"/>
              <a:t>Agentura pro životní prostředí Slovinské republiky bude moci povolit střelbu pokaždé, když bude ohlášen problémový vlk</a:t>
            </a:r>
            <a:endParaRPr lang="cs-CZ" sz="2400" b="1" dirty="0"/>
          </a:p>
          <a:p>
            <a:r>
              <a:rPr lang="cs-CZ" sz="2400" dirty="0"/>
              <a:t>Zemědělci a další obyvatelé venkova čelí každodenním útokům vlků 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FF0000"/>
                </a:solidFill>
              </a:rPr>
              <a:t>Ministr životního prostředí a územního plánování Simon </a:t>
            </a:r>
            <a:r>
              <a:rPr lang="cs-CZ" sz="2400" dirty="0" err="1">
                <a:solidFill>
                  <a:srgbClr val="FF0000"/>
                </a:solidFill>
              </a:rPr>
              <a:t>Zajc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zdůraznil, že se nejedná pouze o problém způsobený útoky na domácí zvířata, ale také o otázku bezpečnosti pro člověka</a:t>
            </a:r>
            <a:r>
              <a:rPr lang="cs-CZ" sz="2400" dirty="0">
                <a:solidFill>
                  <a:srgbClr val="FF0000"/>
                </a:solidFill>
              </a:rPr>
              <a:t>. </a:t>
            </a:r>
            <a:r>
              <a:rPr lang="cs-CZ" sz="2400" i="1" dirty="0">
                <a:solidFill>
                  <a:srgbClr val="FF0000"/>
                </a:solidFill>
              </a:rPr>
              <a:t>„Slovinská ústava mluví o tom, že stát má povinnost zajistit bezpečnost lidem a také chránit jejich majetek.“</a:t>
            </a:r>
            <a:endParaRPr lang="cs-CZ" sz="2400" dirty="0">
              <a:solidFill>
                <a:srgbClr val="FF0000"/>
              </a:solidFill>
              <a:hlinkClick r:id="rId2"/>
            </a:endParaRPr>
          </a:p>
          <a:p>
            <a:endParaRPr lang="cs-CZ" sz="2400" dirty="0"/>
          </a:p>
        </p:txBody>
      </p:sp>
      <p:pic>
        <p:nvPicPr>
          <p:cNvPr id="4" name="Obrázek 3" descr="90px-Coat_of_arms_of_Slovenia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200" y="152400"/>
            <a:ext cx="1066800" cy="1374986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1BA5B504-AEB4-4249-B553-2DD9107F8A60}"/>
              </a:ext>
            </a:extLst>
          </p:cNvPr>
          <p:cNvGrpSpPr/>
          <p:nvPr/>
        </p:nvGrpSpPr>
        <p:grpSpPr>
          <a:xfrm>
            <a:off x="0" y="6257836"/>
            <a:ext cx="3922380" cy="600164"/>
            <a:chOff x="0" y="6286349"/>
            <a:chExt cx="3922380" cy="60016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5C0B7A79-9164-4028-9D5C-6E1C941E2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489500"/>
              <a:ext cx="983714" cy="331314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8506E759-9B8B-49AA-AAFE-B346ADB65018}"/>
                </a:ext>
              </a:extLst>
            </p:cNvPr>
            <p:cNvSpPr txBox="1"/>
            <p:nvPr/>
          </p:nvSpPr>
          <p:spPr>
            <a:xfrm>
              <a:off x="0" y="6286349"/>
              <a:ext cx="3922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 dirty="0"/>
                <a:t>Svaz chovatelů ovcí a koz </a:t>
              </a:r>
              <a:r>
                <a:rPr lang="cs-CZ" sz="1100" i="1" dirty="0" err="1"/>
                <a:t>z.s</a:t>
              </a:r>
              <a:r>
                <a:rPr lang="cs-CZ" sz="1100" i="1" dirty="0"/>
                <a:t>.</a:t>
              </a:r>
            </a:p>
            <a:p>
              <a:r>
                <a:rPr lang="cs-CZ" sz="1100" i="1" dirty="0"/>
                <a:t>Kouty</a:t>
              </a:r>
            </a:p>
            <a:p>
              <a:r>
                <a:rPr lang="cs-CZ" sz="1100" i="1" dirty="0"/>
                <a:t>08. 11. 2019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</TotalTime>
  <Words>2300</Words>
  <Application>Microsoft Office PowerPoint</Application>
  <PresentationFormat>Vlastní</PresentationFormat>
  <Paragraphs>322</Paragraphs>
  <Slides>33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Office Theme</vt:lpstr>
      <vt:lpstr>Můžeme usměrňovat vlčí populaci?</vt:lpstr>
      <vt:lpstr>Prezentace aplikace PowerPoint</vt:lpstr>
      <vt:lpstr>Prezentace aplikace PowerPoint</vt:lpstr>
      <vt:lpstr>Situace ve Francii</vt:lpstr>
      <vt:lpstr>Prezentace aplikace PowerPoint</vt:lpstr>
      <vt:lpstr>Prezentace aplikace PowerPoint</vt:lpstr>
      <vt:lpstr>Prezentace aplikace PowerPoint</vt:lpstr>
      <vt:lpstr>Prezentace aplikace PowerPoint</vt:lpstr>
      <vt:lpstr>Slovinsko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Lov vlků v Evropě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Udržitelná politika je zaměřená na centrální a regionální orgány. Soustředí se na problematiku přítomnost velkých predátorů a jejich vliv na život obyvatel. Plán vychází z principu předběžné opatrnosti.</dc:title>
  <dc:creator>Spravce</dc:creator>
  <cp:lastModifiedBy>Vernerovice</cp:lastModifiedBy>
  <cp:revision>157</cp:revision>
  <dcterms:created xsi:type="dcterms:W3CDTF">2006-08-16T00:00:00Z</dcterms:created>
  <dcterms:modified xsi:type="dcterms:W3CDTF">2019-11-05T21:42:58Z</dcterms:modified>
</cp:coreProperties>
</file>