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72" r:id="rId1"/>
  </p:sldMasterIdLst>
  <p:notesMasterIdLst>
    <p:notesMasterId r:id="rId92"/>
  </p:notesMasterIdLst>
  <p:handoutMasterIdLst>
    <p:handoutMasterId r:id="rId93"/>
  </p:handoutMasterIdLst>
  <p:sldIdLst>
    <p:sldId id="256" r:id="rId2"/>
    <p:sldId id="336" r:id="rId3"/>
    <p:sldId id="436" r:id="rId4"/>
    <p:sldId id="432" r:id="rId5"/>
    <p:sldId id="339" r:id="rId6"/>
    <p:sldId id="370" r:id="rId7"/>
    <p:sldId id="289" r:id="rId8"/>
    <p:sldId id="398" r:id="rId9"/>
    <p:sldId id="306" r:id="rId10"/>
    <p:sldId id="258" r:id="rId11"/>
    <p:sldId id="448" r:id="rId12"/>
    <p:sldId id="373" r:id="rId13"/>
    <p:sldId id="449" r:id="rId14"/>
    <p:sldId id="450" r:id="rId15"/>
    <p:sldId id="307" r:id="rId16"/>
    <p:sldId id="400" r:id="rId17"/>
    <p:sldId id="401" r:id="rId18"/>
    <p:sldId id="402" r:id="rId19"/>
    <p:sldId id="403" r:id="rId20"/>
    <p:sldId id="404" r:id="rId21"/>
    <p:sldId id="405" r:id="rId22"/>
    <p:sldId id="406" r:id="rId23"/>
    <p:sldId id="407" r:id="rId24"/>
    <p:sldId id="408" r:id="rId25"/>
    <p:sldId id="409" r:id="rId26"/>
    <p:sldId id="410" r:id="rId27"/>
    <p:sldId id="411" r:id="rId28"/>
    <p:sldId id="299" r:id="rId29"/>
    <p:sldId id="376" r:id="rId30"/>
    <p:sldId id="260" r:id="rId31"/>
    <p:sldId id="377" r:id="rId32"/>
    <p:sldId id="440" r:id="rId33"/>
    <p:sldId id="364" r:id="rId34"/>
    <p:sldId id="378" r:id="rId35"/>
    <p:sldId id="379" r:id="rId36"/>
    <p:sldId id="382" r:id="rId37"/>
    <p:sldId id="383" r:id="rId38"/>
    <p:sldId id="459" r:id="rId39"/>
    <p:sldId id="392" r:id="rId40"/>
    <p:sldId id="428" r:id="rId41"/>
    <p:sldId id="457" r:id="rId42"/>
    <p:sldId id="322" r:id="rId43"/>
    <p:sldId id="452" r:id="rId44"/>
    <p:sldId id="453" r:id="rId45"/>
    <p:sldId id="463" r:id="rId46"/>
    <p:sldId id="458" r:id="rId47"/>
    <p:sldId id="454" r:id="rId48"/>
    <p:sldId id="456" r:id="rId49"/>
    <p:sldId id="323" r:id="rId50"/>
    <p:sldId id="380" r:id="rId51"/>
    <p:sldId id="259" r:id="rId52"/>
    <p:sldId id="455" r:id="rId53"/>
    <p:sldId id="445" r:id="rId54"/>
    <p:sldId id="419" r:id="rId55"/>
    <p:sldId id="420" r:id="rId56"/>
    <p:sldId id="430" r:id="rId57"/>
    <p:sldId id="261" r:id="rId58"/>
    <p:sldId id="325" r:id="rId59"/>
    <p:sldId id="434" r:id="rId60"/>
    <p:sldId id="438" r:id="rId61"/>
    <p:sldId id="326" r:id="rId62"/>
    <p:sldId id="340" r:id="rId63"/>
    <p:sldId id="345" r:id="rId64"/>
    <p:sldId id="315" r:id="rId65"/>
    <p:sldId id="460" r:id="rId66"/>
    <p:sldId id="461" r:id="rId67"/>
    <p:sldId id="427" r:id="rId68"/>
    <p:sldId id="429" r:id="rId69"/>
    <p:sldId id="426" r:id="rId70"/>
    <p:sldId id="444" r:id="rId71"/>
    <p:sldId id="435" r:id="rId72"/>
    <p:sldId id="316" r:id="rId73"/>
    <p:sldId id="381" r:id="rId74"/>
    <p:sldId id="462" r:id="rId75"/>
    <p:sldId id="292" r:id="rId76"/>
    <p:sldId id="342" r:id="rId77"/>
    <p:sldId id="343" r:id="rId78"/>
    <p:sldId id="391" r:id="rId79"/>
    <p:sldId id="423" r:id="rId80"/>
    <p:sldId id="441" r:id="rId81"/>
    <p:sldId id="360" r:id="rId82"/>
    <p:sldId id="327" r:id="rId83"/>
    <p:sldId id="464" r:id="rId84"/>
    <p:sldId id="386" r:id="rId85"/>
    <p:sldId id="447" r:id="rId86"/>
    <p:sldId id="361" r:id="rId87"/>
    <p:sldId id="385" r:id="rId88"/>
    <p:sldId id="443" r:id="rId89"/>
    <p:sldId id="442" r:id="rId90"/>
    <p:sldId id="389" r:id="rId91"/>
  </p:sldIdLst>
  <p:sldSz cx="12192000" cy="6858000"/>
  <p:notesSz cx="6797675" cy="99282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89" autoAdjust="0"/>
    <p:restoredTop sz="97500" autoAdjust="0"/>
  </p:normalViewPr>
  <p:slideViewPr>
    <p:cSldViewPr>
      <p:cViewPr varScale="1">
        <p:scale>
          <a:sx n="68" d="100"/>
          <a:sy n="68" d="100"/>
        </p:scale>
        <p:origin x="-498" y="-96"/>
      </p:cViewPr>
      <p:guideLst>
        <p:guide orient="horz" pos="2160"/>
        <p:guide pos="3840"/>
      </p:guideLst>
    </p:cSldViewPr>
  </p:slideViewPr>
  <p:outlineViewPr>
    <p:cViewPr>
      <p:scale>
        <a:sx n="33" d="100"/>
        <a:sy n="33" d="100"/>
      </p:scale>
      <p:origin x="0" y="2361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F2C14C33-227B-44E3-A84F-1F1491A41DF9}" type="datetimeFigureOut">
              <a:rPr lang="cs-CZ" smtClean="0"/>
              <a:pPr/>
              <a:t>26.02.2020</a:t>
            </a:fld>
            <a:endParaRPr lang="cs-CZ"/>
          </a:p>
        </p:txBody>
      </p:sp>
      <p:sp>
        <p:nvSpPr>
          <p:cNvPr id="4" name="Zástupný symbol pro zápatí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C0ED00C-778A-45B1-AAF0-F8DC49ECDE14}" type="slidenum">
              <a:rPr lang="cs-CZ" smtClean="0"/>
              <a:pPr/>
              <a:t>‹#›</a:t>
            </a:fld>
            <a:endParaRPr lang="cs-CZ"/>
          </a:p>
        </p:txBody>
      </p:sp>
    </p:spTree>
    <p:extLst>
      <p:ext uri="{BB962C8B-B14F-4D97-AF65-F5344CB8AC3E}">
        <p14:creationId xmlns:p14="http://schemas.microsoft.com/office/powerpoint/2010/main" val="3330161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cs-CZ" dirty="0"/>
          </a:p>
        </p:txBody>
      </p:sp>
      <p:sp>
        <p:nvSpPr>
          <p:cNvPr id="3" name="Zástupný symbol pro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07669FC9-3B2B-400C-9D63-6C1C16307119}" type="datetimeFigureOut">
              <a:rPr lang="cs-CZ" smtClean="0"/>
              <a:pPr/>
              <a:t>26.02.2020</a:t>
            </a:fld>
            <a:endParaRPr lang="cs-CZ" dirty="0"/>
          </a:p>
        </p:txBody>
      </p:sp>
      <p:sp>
        <p:nvSpPr>
          <p:cNvPr id="4" name="Zástupný symbol pro obrázek snímk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cs-CZ" dirty="0"/>
          </a:p>
        </p:txBody>
      </p:sp>
      <p:sp>
        <p:nvSpPr>
          <p:cNvPr id="5" name="Zástupný symbol pro poznámky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cs-CZ" dirty="0"/>
          </a:p>
        </p:txBody>
      </p:sp>
      <p:sp>
        <p:nvSpPr>
          <p:cNvPr id="7" name="Zástupný symbol pro číslo snímku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9F32CC5-042B-4457-9BAE-A2F8585096DC}" type="slidenum">
              <a:rPr lang="cs-CZ" smtClean="0"/>
              <a:pPr/>
              <a:t>‹#›</a:t>
            </a:fld>
            <a:endParaRPr lang="cs-CZ" dirty="0"/>
          </a:p>
        </p:txBody>
      </p:sp>
    </p:spTree>
    <p:extLst>
      <p:ext uri="{BB962C8B-B14F-4D97-AF65-F5344CB8AC3E}">
        <p14:creationId xmlns:p14="http://schemas.microsoft.com/office/powerpoint/2010/main" val="1957045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422275" y="1241425"/>
            <a:ext cx="5953125" cy="334962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1</a:t>
            </a:fld>
            <a:endParaRPr lang="cs-CZ" dirty="0"/>
          </a:p>
        </p:txBody>
      </p:sp>
    </p:spTree>
    <p:extLst>
      <p:ext uri="{BB962C8B-B14F-4D97-AF65-F5344CB8AC3E}">
        <p14:creationId xmlns:p14="http://schemas.microsoft.com/office/powerpoint/2010/main" val="625612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7</a:t>
            </a:fld>
            <a:endParaRPr lang="cs-CZ" dirty="0"/>
          </a:p>
        </p:txBody>
      </p:sp>
    </p:spTree>
    <p:extLst>
      <p:ext uri="{BB962C8B-B14F-4D97-AF65-F5344CB8AC3E}">
        <p14:creationId xmlns:p14="http://schemas.microsoft.com/office/powerpoint/2010/main" val="2367314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422275" y="1241425"/>
            <a:ext cx="5953125" cy="334962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9</a:t>
            </a:fld>
            <a:endParaRPr lang="cs-CZ" dirty="0"/>
          </a:p>
        </p:txBody>
      </p:sp>
    </p:spTree>
    <p:extLst>
      <p:ext uri="{BB962C8B-B14F-4D97-AF65-F5344CB8AC3E}">
        <p14:creationId xmlns:p14="http://schemas.microsoft.com/office/powerpoint/2010/main" val="2584295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422275" y="1241425"/>
            <a:ext cx="5953125" cy="334962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10</a:t>
            </a:fld>
            <a:endParaRPr lang="cs-CZ" dirty="0"/>
          </a:p>
        </p:txBody>
      </p:sp>
    </p:spTree>
    <p:extLst>
      <p:ext uri="{BB962C8B-B14F-4D97-AF65-F5344CB8AC3E}">
        <p14:creationId xmlns:p14="http://schemas.microsoft.com/office/powerpoint/2010/main" val="2075600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422275" y="1241425"/>
            <a:ext cx="5953125" cy="334962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15</a:t>
            </a:fld>
            <a:endParaRPr lang="cs-CZ"/>
          </a:p>
        </p:txBody>
      </p:sp>
    </p:spTree>
    <p:extLst>
      <p:ext uri="{BB962C8B-B14F-4D97-AF65-F5344CB8AC3E}">
        <p14:creationId xmlns:p14="http://schemas.microsoft.com/office/powerpoint/2010/main" val="1265511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28</a:t>
            </a:fld>
            <a:endParaRPr lang="cs-CZ" dirty="0"/>
          </a:p>
        </p:txBody>
      </p:sp>
    </p:spTree>
    <p:extLst>
      <p:ext uri="{BB962C8B-B14F-4D97-AF65-F5344CB8AC3E}">
        <p14:creationId xmlns:p14="http://schemas.microsoft.com/office/powerpoint/2010/main" val="4076920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680ADA4-9D2D-456B-9E88-EB51C0469EE2}" type="slidenum">
              <a:rPr lang="cs-CZ" smtClean="0"/>
              <a:pPr/>
              <a:t>29</a:t>
            </a:fld>
            <a:endParaRPr lang="cs-CZ"/>
          </a:p>
        </p:txBody>
      </p:sp>
    </p:spTree>
    <p:extLst>
      <p:ext uri="{BB962C8B-B14F-4D97-AF65-F5344CB8AC3E}">
        <p14:creationId xmlns:p14="http://schemas.microsoft.com/office/powerpoint/2010/main" val="3930272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31</a:t>
            </a:fld>
            <a:endParaRPr lang="cs-CZ" dirty="0"/>
          </a:p>
        </p:txBody>
      </p:sp>
    </p:spTree>
    <p:extLst>
      <p:ext uri="{BB962C8B-B14F-4D97-AF65-F5344CB8AC3E}">
        <p14:creationId xmlns:p14="http://schemas.microsoft.com/office/powerpoint/2010/main" val="1263771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33</a:t>
            </a:fld>
            <a:endParaRPr lang="cs-CZ" dirty="0"/>
          </a:p>
        </p:txBody>
      </p:sp>
    </p:spTree>
    <p:extLst>
      <p:ext uri="{BB962C8B-B14F-4D97-AF65-F5344CB8AC3E}">
        <p14:creationId xmlns:p14="http://schemas.microsoft.com/office/powerpoint/2010/main" val="10067127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A9F32CC5-042B-4457-9BAE-A2F8585096DC}" type="slidenum">
              <a:rPr lang="cs-CZ" smtClean="0"/>
              <a:pPr/>
              <a:t>76</a:t>
            </a:fld>
            <a:endParaRPr lang="cs-CZ" dirty="0"/>
          </a:p>
        </p:txBody>
      </p:sp>
    </p:spTree>
    <p:extLst>
      <p:ext uri="{BB962C8B-B14F-4D97-AF65-F5344CB8AC3E}">
        <p14:creationId xmlns:p14="http://schemas.microsoft.com/office/powerpoint/2010/main" val="38145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34CDCD80-8F97-47C0-97D3-7C2458D678C3}" type="datetime1">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09448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4FA3EFD-802C-437C-BEC6-221ACEBCC40F}" type="datetime1">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77641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cs-CZ"/>
              <a:t>Kliknutím lze upravit styl.</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16D34BCC-99B5-45DA-810C-EB67E5BC5A24}" type="datetime1">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85423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E3C572CE-DD73-4CDC-8C4B-253A49947BBE}" type="datetime1">
              <a:rPr lang="en-US" smtClean="0"/>
              <a:pPr/>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68971701"/>
      </p:ext>
    </p:extLst>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cs-CZ"/>
              <a:t>Kliknutím lze upravit styl.</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3465567D-7495-4BF4-B28F-96EF9EF138E7}" type="datetime1">
              <a:rPr lang="en-US" smtClean="0"/>
              <a:pPr/>
              <a:t>2/26/2020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48760856"/>
      </p:ext>
    </p:extLst>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7C8E20DF-BE10-44CC-BF91-476D10E9B915}" type="datetime1">
              <a:rPr lang="en-US" smtClean="0"/>
              <a:pPr/>
              <a:t>2/26/2020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09261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6ADB1C-73A3-4EAA-BBBB-F093CBCD4E6B}" type="datetime1">
              <a:rPr lang="en-US" smtClean="0"/>
              <a:pPr/>
              <a:t>2/26/2020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36790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cs-CZ"/>
              <a:t>Kliknutím lze upravit styl.</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1054B4FF-D963-44BF-9CA7-094F2257D210}" type="datetime1">
              <a:rPr lang="en-US" smtClean="0"/>
              <a:pPr/>
              <a:t>2/26/2020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95185859"/>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dirty="0"/>
              <a:t>Kliknutím na ikonu přidáte obrázek.</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59BED14B-B4DE-4B04-A813-44EEFDA155D8}" type="datetime1">
              <a:rPr lang="en-US" smtClean="0"/>
              <a:pPr/>
              <a:t>2/26/2020</a:t>
            </a:fld>
            <a:endParaRPr lang="en-US"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432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CB1947A3-AC40-425A-AF5D-5AF557E33053}" type="datetime1">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4724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7D7B1461-BEEA-4B17-86AD-3CB6310EA699}" type="datetime1">
              <a:rPr lang="en-US" smtClean="0"/>
              <a:pPr/>
              <a:t>2/26/2020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19145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E1208-0E11-45C7-8CEB-539D5C50F517}" type="datetime1">
              <a:rPr lang="en-US" smtClean="0"/>
              <a:pPr/>
              <a:t>2/26/2020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033415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hyperlink" Target="http://www.auvergne-rhone-alpes.developpement-durable.gouv.fr/IMG/pdf/20190115_donnees_dommages_au_31decembre2018_internet.pdf" TargetMode="External"/><Relationship Id="rId7"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gif"/></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hyperlink" Target="https://siol.net/novice/volitve-2018/sls-za-zakonit-odstrel-volka-ponuja-500-evrov-504723?fbclid=IwAR1xEqlxM3ZjpsIrp0NqcyD8db7U-Kn5zuMTf6JckmgLsgAMEh5YV2yzxk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jpe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73.jpeg"/></Relationships>
</file>

<file path=ppt/slides/_rels/slide3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4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7.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6.png"/><Relationship Id="rId5" Type="http://schemas.openxmlformats.org/officeDocument/2006/relationships/image" Target="../media/image35.pn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jpeg"/></Relationships>
</file>

<file path=ppt/slides/_rels/slide4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jpeg"/><Relationship Id="rId7"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jpeg"/><Relationship Id="rId9" Type="http://schemas.openxmlformats.org/officeDocument/2006/relationships/image" Target="../media/image102.jpeg"/></Relationships>
</file>

<file path=ppt/slides/_rels/slide4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 Id="rId4" Type="http://schemas.openxmlformats.org/officeDocument/2006/relationships/image" Target="../media/image117.png"/></Relationships>
</file>

<file path=ppt/slides/_rels/slide5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 Id="rId4" Type="http://schemas.openxmlformats.org/officeDocument/2006/relationships/image" Target="../media/image120.png"/></Relationships>
</file>

<file path=ppt/slides/_rels/slide57.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23.jpeg"/><Relationship Id="rId7" Type="http://schemas.openxmlformats.org/officeDocument/2006/relationships/image" Target="../media/image127.jpeg"/><Relationship Id="rId2" Type="http://schemas.openxmlformats.org/officeDocument/2006/relationships/image" Target="../media/image122.png"/><Relationship Id="rId1" Type="http://schemas.openxmlformats.org/officeDocument/2006/relationships/slideLayout" Target="../slideLayouts/slideLayout2.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59.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7.xml"/><Relationship Id="rId6" Type="http://schemas.openxmlformats.org/officeDocument/2006/relationships/image" Target="../media/image132.jpeg"/><Relationship Id="rId5" Type="http://schemas.openxmlformats.org/officeDocument/2006/relationships/image" Target="../media/image131.jpeg"/><Relationship Id="rId4" Type="http://schemas.openxmlformats.org/officeDocument/2006/relationships/image" Target="../media/image130.jpeg"/></Relationships>
</file>

<file path=ppt/slides/_rels/slide6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png"/><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6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png"/><Relationship Id="rId1" Type="http://schemas.openxmlformats.org/officeDocument/2006/relationships/slideLayout" Target="../slideLayouts/slideLayout2.xml"/><Relationship Id="rId5" Type="http://schemas.openxmlformats.org/officeDocument/2006/relationships/image" Target="../media/image143.jpeg"/><Relationship Id="rId4" Type="http://schemas.openxmlformats.org/officeDocument/2006/relationships/image" Target="../media/image142.png"/></Relationships>
</file>

<file path=ppt/slides/_rels/slide64.xml.rels><?xml version="1.0" encoding="UTF-8" standalone="yes"?>
<Relationships xmlns="http://schemas.openxmlformats.org/package/2006/relationships"><Relationship Id="rId3" Type="http://schemas.openxmlformats.org/officeDocument/2006/relationships/image" Target="../media/image145.gif"/><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7.xml"/><Relationship Id="rId6" Type="http://schemas.openxmlformats.org/officeDocument/2006/relationships/image" Target="../media/image152.jpeg"/><Relationship Id="rId5" Type="http://schemas.openxmlformats.org/officeDocument/2006/relationships/image" Target="../media/image151.jpeg"/><Relationship Id="rId4" Type="http://schemas.openxmlformats.org/officeDocument/2006/relationships/image" Target="../media/image150.jpeg"/></Relationships>
</file>

<file path=ppt/slides/_rels/slide68.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3.jpeg"/><Relationship Id="rId1" Type="http://schemas.openxmlformats.org/officeDocument/2006/relationships/slideLayout" Target="../slideLayouts/slideLayout7.xml"/><Relationship Id="rId5" Type="http://schemas.openxmlformats.org/officeDocument/2006/relationships/image" Target="../media/image156.jpeg"/><Relationship Id="rId4" Type="http://schemas.openxmlformats.org/officeDocument/2006/relationships/image" Target="../media/image155.jpeg"/></Relationships>
</file>

<file path=ppt/slides/_rels/slide69.xml.rels><?xml version="1.0" encoding="UTF-8" standalone="yes"?>
<Relationships xmlns="http://schemas.openxmlformats.org/package/2006/relationships"><Relationship Id="rId3" Type="http://schemas.openxmlformats.org/officeDocument/2006/relationships/image" Target="../media/image158.jpeg"/><Relationship Id="rId7" Type="http://schemas.openxmlformats.org/officeDocument/2006/relationships/image" Target="../media/image162.jpeg"/><Relationship Id="rId2" Type="http://schemas.openxmlformats.org/officeDocument/2006/relationships/image" Target="../media/image157.jpeg"/><Relationship Id="rId1" Type="http://schemas.openxmlformats.org/officeDocument/2006/relationships/slideLayout" Target="../slideLayouts/slideLayout7.xml"/><Relationship Id="rId6" Type="http://schemas.openxmlformats.org/officeDocument/2006/relationships/image" Target="../media/image161.jpeg"/><Relationship Id="rId5" Type="http://schemas.openxmlformats.org/officeDocument/2006/relationships/image" Target="../media/image160.jpeg"/><Relationship Id="rId4" Type="http://schemas.openxmlformats.org/officeDocument/2006/relationships/image" Target="../media/image159.jpeg"/></Relationships>
</file>

<file path=ppt/slides/_rels/slide70.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66.gif"/><Relationship Id="rId2" Type="http://schemas.openxmlformats.org/officeDocument/2006/relationships/image" Target="../media/image165.png"/><Relationship Id="rId1" Type="http://schemas.openxmlformats.org/officeDocument/2006/relationships/slideLayout" Target="../slideLayouts/slideLayout2.xml"/><Relationship Id="rId4" Type="http://schemas.openxmlformats.org/officeDocument/2006/relationships/image" Target="../media/image167.jpeg"/></Relationships>
</file>

<file path=ppt/slides/_rels/slide73.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eg"/><Relationship Id="rId1" Type="http://schemas.openxmlformats.org/officeDocument/2006/relationships/slideLayout" Target="../slideLayouts/slideLayout7.xml"/><Relationship Id="rId4" Type="http://schemas.openxmlformats.org/officeDocument/2006/relationships/image" Target="../media/image170.png"/></Relationships>
</file>

<file path=ppt/slides/_rels/slide74.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2.xml"/><Relationship Id="rId4" Type="http://schemas.openxmlformats.org/officeDocument/2006/relationships/image" Target="../media/image174.jpeg"/></Relationships>
</file>

<file path=ppt/slides/_rels/slide76.xml.rels><?xml version="1.0" encoding="UTF-8" standalone="yes"?>
<Relationships xmlns="http://schemas.openxmlformats.org/package/2006/relationships"><Relationship Id="rId8" Type="http://schemas.openxmlformats.org/officeDocument/2006/relationships/image" Target="../media/image180.jpeg"/><Relationship Id="rId3" Type="http://schemas.openxmlformats.org/officeDocument/2006/relationships/image" Target="../media/image175.png"/><Relationship Id="rId7" Type="http://schemas.openxmlformats.org/officeDocument/2006/relationships/image" Target="../media/image17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8.jpeg"/><Relationship Id="rId5" Type="http://schemas.openxmlformats.org/officeDocument/2006/relationships/image" Target="../media/image177.jpeg"/><Relationship Id="rId4" Type="http://schemas.openxmlformats.org/officeDocument/2006/relationships/image" Target="../media/image176.png"/></Relationships>
</file>

<file path=ppt/slides/_rels/slide7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jpeg"/><Relationship Id="rId1" Type="http://schemas.openxmlformats.org/officeDocument/2006/relationships/slideLayout" Target="../slideLayouts/slideLayout7.xml"/><Relationship Id="rId5" Type="http://schemas.openxmlformats.org/officeDocument/2006/relationships/image" Target="../media/image189.jpeg"/><Relationship Id="rId4" Type="http://schemas.openxmlformats.org/officeDocument/2006/relationships/image" Target="../media/image188.png"/></Relationships>
</file>

<file path=ppt/slides/_rels/slide81.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2.xml"/><Relationship Id="rId6" Type="http://schemas.openxmlformats.org/officeDocument/2006/relationships/image" Target="../media/image194.jpeg"/><Relationship Id="rId5" Type="http://schemas.openxmlformats.org/officeDocument/2006/relationships/image" Target="../media/image193.jpeg"/><Relationship Id="rId4" Type="http://schemas.openxmlformats.org/officeDocument/2006/relationships/image" Target="../media/image192.jpeg"/></Relationships>
</file>

<file path=ppt/slides/_rels/slide82.xml.rels><?xml version="1.0" encoding="UTF-8" standalone="yes"?>
<Relationships xmlns="http://schemas.openxmlformats.org/package/2006/relationships"><Relationship Id="rId3" Type="http://schemas.openxmlformats.org/officeDocument/2006/relationships/image" Target="../media/image196.png"/><Relationship Id="rId7" Type="http://schemas.openxmlformats.org/officeDocument/2006/relationships/image" Target="../media/image200.jpeg"/><Relationship Id="rId2" Type="http://schemas.openxmlformats.org/officeDocument/2006/relationships/image" Target="../media/image195.png"/><Relationship Id="rId1" Type="http://schemas.openxmlformats.org/officeDocument/2006/relationships/slideLayout" Target="../slideLayouts/slideLayout2.xml"/><Relationship Id="rId6" Type="http://schemas.openxmlformats.org/officeDocument/2006/relationships/image" Target="../media/image199.jpeg"/><Relationship Id="rId5" Type="http://schemas.openxmlformats.org/officeDocument/2006/relationships/image" Target="../media/image198.png"/><Relationship Id="rId4" Type="http://schemas.openxmlformats.org/officeDocument/2006/relationships/image" Target="../media/image197.jpeg"/></Relationships>
</file>

<file path=ppt/slides/_rels/slide83.xml.rels><?xml version="1.0" encoding="UTF-8" standalone="yes"?>
<Relationships xmlns="http://schemas.openxmlformats.org/package/2006/relationships"><Relationship Id="rId3" Type="http://schemas.openxmlformats.org/officeDocument/2006/relationships/image" Target="../media/image202.jpeg"/><Relationship Id="rId7" Type="http://schemas.openxmlformats.org/officeDocument/2006/relationships/image" Target="../media/image206.jpeg"/><Relationship Id="rId2" Type="http://schemas.openxmlformats.org/officeDocument/2006/relationships/image" Target="../media/image201.jpeg"/><Relationship Id="rId1" Type="http://schemas.openxmlformats.org/officeDocument/2006/relationships/slideLayout" Target="../slideLayouts/slideLayout7.xml"/><Relationship Id="rId6" Type="http://schemas.openxmlformats.org/officeDocument/2006/relationships/image" Target="../media/image205.jpeg"/><Relationship Id="rId5" Type="http://schemas.openxmlformats.org/officeDocument/2006/relationships/image" Target="../media/image204.jpeg"/><Relationship Id="rId4" Type="http://schemas.openxmlformats.org/officeDocument/2006/relationships/image" Target="../media/image203.jpeg"/></Relationships>
</file>

<file path=ppt/slides/_rels/slide84.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s://www.seznamzpravy.cz/clanek/vlk-likviduje-nejen-ovce-ale-i-jejich-chovatele-jak-jim-pomoct-nikdo-nevi-88558?seq-no=17&amp;dop-ab-variant=&amp;source=clanky-home" TargetMode="External"/><Relationship Id="rId2" Type="http://schemas.openxmlformats.org/officeDocument/2006/relationships/image" Target="../media/image209.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image" Target="../media/image211.jpeg"/><Relationship Id="rId1" Type="http://schemas.openxmlformats.org/officeDocument/2006/relationships/slideLayout" Target="../slideLayouts/slideLayout7.xml"/><Relationship Id="rId6" Type="http://schemas.openxmlformats.org/officeDocument/2006/relationships/image" Target="../media/image215.jpeg"/><Relationship Id="rId5" Type="http://schemas.openxmlformats.org/officeDocument/2006/relationships/image" Target="../media/image214.jpeg"/><Relationship Id="rId4" Type="http://schemas.openxmlformats.org/officeDocument/2006/relationships/image" Target="../media/image213.jpeg"/></Relationships>
</file>

<file path=ppt/slides/_rels/slide88.xml.rels><?xml version="1.0" encoding="UTF-8" standalone="yes"?>
<Relationships xmlns="http://schemas.openxmlformats.org/package/2006/relationships"><Relationship Id="rId8" Type="http://schemas.openxmlformats.org/officeDocument/2006/relationships/image" Target="../media/image222.jpeg"/><Relationship Id="rId3" Type="http://schemas.openxmlformats.org/officeDocument/2006/relationships/image" Target="../media/image217.jpeg"/><Relationship Id="rId7" Type="http://schemas.openxmlformats.org/officeDocument/2006/relationships/image" Target="../media/image221.jpeg"/><Relationship Id="rId2" Type="http://schemas.openxmlformats.org/officeDocument/2006/relationships/image" Target="../media/image216.jpeg"/><Relationship Id="rId1" Type="http://schemas.openxmlformats.org/officeDocument/2006/relationships/slideLayout" Target="../slideLayouts/slideLayout7.xml"/><Relationship Id="rId6" Type="http://schemas.openxmlformats.org/officeDocument/2006/relationships/image" Target="../media/image220.jpeg"/><Relationship Id="rId5" Type="http://schemas.openxmlformats.org/officeDocument/2006/relationships/image" Target="../media/image219.jpeg"/><Relationship Id="rId4" Type="http://schemas.openxmlformats.org/officeDocument/2006/relationships/image" Target="../media/image218.jpeg"/></Relationships>
</file>

<file path=ppt/slides/_rels/slide89.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image" Target="../media/image223.jpeg"/><Relationship Id="rId1" Type="http://schemas.openxmlformats.org/officeDocument/2006/relationships/slideLayout" Target="../slideLayouts/slideLayout7.xml"/><Relationship Id="rId4" Type="http://schemas.openxmlformats.org/officeDocument/2006/relationships/image" Target="../media/image225.png"/></Relationships>
</file>

<file path=ppt/slides/_rels/slide90.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Obrázek 12">
            <a:extLst>
              <a:ext uri="{FF2B5EF4-FFF2-40B4-BE49-F238E27FC236}">
                <a16:creationId xmlns:a16="http://schemas.microsoft.com/office/drawing/2014/main" xmlns="" id="{4C57D78A-3317-4B50-915D-7A1D5B9BC2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3047" y="5378455"/>
            <a:ext cx="2855641" cy="1434921"/>
          </a:xfrm>
          <a:prstGeom prst="rect">
            <a:avLst/>
          </a:prstGeom>
        </p:spPr>
      </p:pic>
      <p:sp>
        <p:nvSpPr>
          <p:cNvPr id="16" name="Obdélník 15">
            <a:extLst>
              <a:ext uri="{FF2B5EF4-FFF2-40B4-BE49-F238E27FC236}">
                <a16:creationId xmlns:a16="http://schemas.microsoft.com/office/drawing/2014/main" xmlns="" id="{90B66D47-3F27-41D4-BB6B-C769F1ADF04A}"/>
              </a:ext>
            </a:extLst>
          </p:cNvPr>
          <p:cNvSpPr/>
          <p:nvPr/>
        </p:nvSpPr>
        <p:spPr>
          <a:xfrm>
            <a:off x="59668" y="476672"/>
            <a:ext cx="12072664" cy="1107996"/>
          </a:xfrm>
          <a:prstGeom prst="rect">
            <a:avLst/>
          </a:prstGeom>
          <a:ln w="28575">
            <a:noFill/>
          </a:ln>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cs-CZ" sz="6600" dirty="0">
                <a:ln w="0"/>
                <a:solidFill>
                  <a:schemeClr val="tx1"/>
                </a:solidFill>
                <a:effectLst>
                  <a:outerShdw blurRad="38100" dist="19050" dir="2700000" algn="tl" rotWithShape="0">
                    <a:schemeClr val="dk1">
                      <a:alpha val="40000"/>
                    </a:schemeClr>
                  </a:outerShdw>
                </a:effectLst>
              </a:rPr>
              <a:t>Kausa vlk</a:t>
            </a:r>
          </a:p>
        </p:txBody>
      </p:sp>
      <p:sp>
        <p:nvSpPr>
          <p:cNvPr id="4" name="TextovéPole 3">
            <a:extLst>
              <a:ext uri="{FF2B5EF4-FFF2-40B4-BE49-F238E27FC236}">
                <a16:creationId xmlns:a16="http://schemas.microsoft.com/office/drawing/2014/main" xmlns="" id="{51132C0C-82C8-4129-AD66-A3BF18AE18BD}"/>
              </a:ext>
            </a:extLst>
          </p:cNvPr>
          <p:cNvSpPr txBox="1"/>
          <p:nvPr/>
        </p:nvSpPr>
        <p:spPr>
          <a:xfrm>
            <a:off x="9696402" y="6561139"/>
            <a:ext cx="3311951" cy="307777"/>
          </a:xfrm>
          <a:prstGeom prst="rect">
            <a:avLst/>
          </a:prstGeom>
          <a:noFill/>
        </p:spPr>
        <p:txBody>
          <a:bodyPr wrap="square" rtlCol="0">
            <a:spAutoFit/>
          </a:bodyPr>
          <a:lstStyle/>
          <a:p>
            <a:r>
              <a:rPr lang="cs-CZ" sz="1400" i="1" dirty="0"/>
              <a:t>Vypracoval: Ing. Tomáš Havrlant</a:t>
            </a:r>
          </a:p>
        </p:txBody>
      </p:sp>
      <p:pic>
        <p:nvPicPr>
          <p:cNvPr id="14" name="Obrázek 13">
            <a:extLst>
              <a:ext uri="{FF2B5EF4-FFF2-40B4-BE49-F238E27FC236}">
                <a16:creationId xmlns:a16="http://schemas.microsoft.com/office/drawing/2014/main" xmlns="" id="{AB8F503D-B1B1-4CE5-8AC0-05CA5BB465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5720" y="1628800"/>
            <a:ext cx="5516932" cy="3576303"/>
          </a:xfrm>
          <a:prstGeom prst="rect">
            <a:avLst/>
          </a:prstGeom>
          <a:ln>
            <a:noFill/>
          </a:ln>
          <a:effectLst>
            <a:softEdge rad="112500"/>
          </a:effectLst>
        </p:spPr>
      </p:pic>
      <p:sp>
        <p:nvSpPr>
          <p:cNvPr id="17" name="TextovéPole 16">
            <a:extLst>
              <a:ext uri="{FF2B5EF4-FFF2-40B4-BE49-F238E27FC236}">
                <a16:creationId xmlns:a16="http://schemas.microsoft.com/office/drawing/2014/main" xmlns="" id="{0D528668-DA89-473A-8CF7-9D9258BD2A15}"/>
              </a:ext>
            </a:extLst>
          </p:cNvPr>
          <p:cNvSpPr txBox="1"/>
          <p:nvPr/>
        </p:nvSpPr>
        <p:spPr>
          <a:xfrm>
            <a:off x="0" y="6577607"/>
            <a:ext cx="2207568" cy="307777"/>
          </a:xfrm>
          <a:prstGeom prst="rect">
            <a:avLst/>
          </a:prstGeom>
          <a:noFill/>
        </p:spPr>
        <p:txBody>
          <a:bodyPr wrap="square" rtlCol="0">
            <a:spAutoFit/>
          </a:bodyPr>
          <a:lstStyle/>
          <a:p>
            <a:r>
              <a:rPr lang="cs-CZ" sz="1400" i="1" dirty="0" smtClean="0"/>
              <a:t>Hradec Králové </a:t>
            </a:r>
            <a:r>
              <a:rPr lang="cs-CZ" sz="1400" i="1" dirty="0" smtClean="0"/>
              <a:t>27. 2. 2020</a:t>
            </a:r>
            <a:endParaRPr lang="cs-CZ" sz="1400" i="1" dirty="0"/>
          </a:p>
        </p:txBody>
      </p:sp>
      <p:sp>
        <p:nvSpPr>
          <p:cNvPr id="18" name="TextovéPole 17">
            <a:extLst>
              <a:ext uri="{FF2B5EF4-FFF2-40B4-BE49-F238E27FC236}">
                <a16:creationId xmlns:a16="http://schemas.microsoft.com/office/drawing/2014/main" xmlns="" id="{450DC569-4EC1-45FA-860C-983BD94C2B48}"/>
              </a:ext>
            </a:extLst>
          </p:cNvPr>
          <p:cNvSpPr txBox="1"/>
          <p:nvPr/>
        </p:nvSpPr>
        <p:spPr>
          <a:xfrm>
            <a:off x="3503712" y="5301208"/>
            <a:ext cx="5184576" cy="830997"/>
          </a:xfrm>
          <a:prstGeom prst="rect">
            <a:avLst/>
          </a:prstGeom>
          <a:noFill/>
        </p:spPr>
        <p:txBody>
          <a:bodyPr wrap="square" rtlCol="0">
            <a:spAutoFit/>
          </a:bodyPr>
          <a:lstStyle/>
          <a:p>
            <a:endParaRPr lang="cs-CZ" sz="2000" dirty="0" smtClean="0"/>
          </a:p>
          <a:p>
            <a:pPr algn="ctr"/>
            <a:r>
              <a:rPr lang="cs-CZ" sz="2000" dirty="0" smtClean="0"/>
              <a:t> </a:t>
            </a:r>
            <a:r>
              <a:rPr lang="cs-CZ" sz="2800" i="1" dirty="0" smtClean="0"/>
              <a:t>Ochrana pastevectví v ČR</a:t>
            </a:r>
            <a:endParaRPr lang="cs-CZ" sz="2800" b="1" i="1" dirty="0">
              <a:solidFill>
                <a:srgbClr val="FF0000"/>
              </a:solidFill>
            </a:endParaRPr>
          </a:p>
        </p:txBody>
      </p:sp>
      <p:pic>
        <p:nvPicPr>
          <p:cNvPr id="11" name="Obrázek 10" descr="kraj 4.jpg"/>
          <p:cNvPicPr>
            <a:picLocks noChangeAspect="1"/>
          </p:cNvPicPr>
          <p:nvPr/>
        </p:nvPicPr>
        <p:blipFill>
          <a:blip r:embed="rId5" cstate="print"/>
          <a:stretch>
            <a:fillRect/>
          </a:stretch>
        </p:blipFill>
        <p:spPr>
          <a:xfrm>
            <a:off x="10138420" y="0"/>
            <a:ext cx="2053580" cy="2053580"/>
          </a:xfrm>
          <a:prstGeom prst="rect">
            <a:avLst/>
          </a:prstGeom>
        </p:spPr>
      </p:pic>
      <p:pic>
        <p:nvPicPr>
          <p:cNvPr id="12" name="Obrázek 11" descr="kraj.jpg"/>
          <p:cNvPicPr>
            <a:picLocks noChangeAspect="1"/>
          </p:cNvPicPr>
          <p:nvPr/>
        </p:nvPicPr>
        <p:blipFill>
          <a:blip r:embed="rId6" cstate="print"/>
          <a:stretch>
            <a:fillRect/>
          </a:stretch>
        </p:blipFill>
        <p:spPr>
          <a:xfrm>
            <a:off x="119336" y="188640"/>
            <a:ext cx="3038738" cy="2016224"/>
          </a:xfrm>
          <a:prstGeom prst="rect">
            <a:avLst/>
          </a:prstGeom>
        </p:spPr>
      </p:pic>
    </p:spTree>
    <p:extLst>
      <p:ext uri="{BB962C8B-B14F-4D97-AF65-F5344CB8AC3E}">
        <p14:creationId xmlns:p14="http://schemas.microsoft.com/office/powerpoint/2010/main" val="14202066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95639"/>
            <a:ext cx="10515600" cy="1325563"/>
          </a:xfrm>
        </p:spPr>
        <p:txBody>
          <a:bodyPr/>
          <a:lstStyle/>
          <a:p>
            <a:pPr algn="ctr"/>
            <a:r>
              <a:rPr lang="cs-CZ" b="1" dirty="0"/>
              <a:t>Kolik vlků u nás je?</a:t>
            </a:r>
          </a:p>
        </p:txBody>
      </p:sp>
      <p:pic>
        <p:nvPicPr>
          <p:cNvPr id="5" name="Zástupný symbol pro obsah 4" descr="Rozšíření vlků dle HD čt 8.2.2018.png"/>
          <p:cNvPicPr>
            <a:picLocks noGrp="1" noChangeAspect="1"/>
          </p:cNvPicPr>
          <p:nvPr>
            <p:ph idx="1"/>
          </p:nvPr>
        </p:nvPicPr>
        <p:blipFill>
          <a:blip r:embed="rId2" cstate="print"/>
          <a:stretch>
            <a:fillRect/>
          </a:stretch>
        </p:blipFill>
        <p:spPr>
          <a:xfrm>
            <a:off x="2161795" y="1844824"/>
            <a:ext cx="7673589" cy="4701800"/>
          </a:xfrm>
        </p:spPr>
      </p:pic>
      <p:sp>
        <p:nvSpPr>
          <p:cNvPr id="4" name="Zástupný symbol pro číslo snímku 3"/>
          <p:cNvSpPr>
            <a:spLocks noGrp="1"/>
          </p:cNvSpPr>
          <p:nvPr>
            <p:ph type="sldNum" sz="quarter" idx="12"/>
          </p:nvPr>
        </p:nvSpPr>
        <p:spPr/>
        <p:txBody>
          <a:bodyPr/>
          <a:lstStyle/>
          <a:p>
            <a:fld id="{20264769-77EF-4CD0-90DE-F7D7F2D423C4}" type="slidenum">
              <a:rPr lang="cs-CZ" smtClean="0"/>
              <a:pPr/>
              <a:t>2</a:t>
            </a:fld>
            <a:endParaRPr lang="cs-CZ" dirty="0"/>
          </a:p>
        </p:txBody>
      </p:sp>
      <p:sp>
        <p:nvSpPr>
          <p:cNvPr id="12" name="TextovéPole 11">
            <a:extLst>
              <a:ext uri="{FF2B5EF4-FFF2-40B4-BE49-F238E27FC236}">
                <a16:creationId xmlns:a16="http://schemas.microsoft.com/office/drawing/2014/main" xmlns="" id="{AA8B6525-43B0-4EF9-B98C-C8CFDEE8915E}"/>
              </a:ext>
            </a:extLst>
          </p:cNvPr>
          <p:cNvSpPr txBox="1"/>
          <p:nvPr/>
        </p:nvSpPr>
        <p:spPr>
          <a:xfrm>
            <a:off x="2082800" y="6521425"/>
            <a:ext cx="2743201" cy="200055"/>
          </a:xfrm>
          <a:prstGeom prst="rect">
            <a:avLst/>
          </a:prstGeom>
          <a:noFill/>
        </p:spPr>
        <p:txBody>
          <a:bodyPr wrap="square" rtlCol="0">
            <a:spAutoFit/>
          </a:bodyPr>
          <a:lstStyle/>
          <a:p>
            <a:r>
              <a:rPr lang="cs-CZ" sz="700" dirty="0"/>
              <a:t>Zdroj obrázku: </a:t>
            </a:r>
            <a:r>
              <a:rPr lang="cs-CZ" sz="700" i="1" dirty="0"/>
              <a:t>ČT24 / Hnutí DUHA</a:t>
            </a:r>
          </a:p>
        </p:txBody>
      </p:sp>
      <p:sp>
        <p:nvSpPr>
          <p:cNvPr id="13" name="Zástupný obsah 2">
            <a:extLst>
              <a:ext uri="{FF2B5EF4-FFF2-40B4-BE49-F238E27FC236}">
                <a16:creationId xmlns:a16="http://schemas.microsoft.com/office/drawing/2014/main" xmlns="" id="{584ADB2F-60E7-44AB-B6C2-D0DD1DD8CE62}"/>
              </a:ext>
            </a:extLst>
          </p:cNvPr>
          <p:cNvSpPr txBox="1">
            <a:spLocks/>
          </p:cNvSpPr>
          <p:nvPr/>
        </p:nvSpPr>
        <p:spPr>
          <a:xfrm>
            <a:off x="512189" y="1166018"/>
            <a:ext cx="10972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cs-CZ" sz="2800" dirty="0"/>
              <a:t>V únoru 2018 bylo v České republice oficiálně 26 vlků</a:t>
            </a:r>
          </a:p>
          <a:p>
            <a:endParaRPr lang="cs-CZ"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a:extLst>
              <a:ext uri="{FF2B5EF4-FFF2-40B4-BE49-F238E27FC236}">
                <a16:creationId xmlns:a16="http://schemas.microsoft.com/office/drawing/2014/main" xmlns="" id="{DED08A84-8ED6-444B-98EF-E2B009D18829}"/>
              </a:ext>
            </a:extLst>
          </p:cNvPr>
          <p:cNvSpPr>
            <a:spLocks noGrp="1"/>
          </p:cNvSpPr>
          <p:nvPr>
            <p:ph type="sldNum" sz="quarter" idx="12"/>
          </p:nvPr>
        </p:nvSpPr>
        <p:spPr/>
        <p:txBody>
          <a:bodyPr/>
          <a:lstStyle/>
          <a:p>
            <a:fld id="{4FAB73BC-B049-4115-A692-8D63A059BFB8}" type="slidenum">
              <a:rPr lang="en-US" smtClean="0"/>
              <a:pPr/>
              <a:t>3</a:t>
            </a:fld>
            <a:endParaRPr lang="en-US" dirty="0"/>
          </a:p>
        </p:txBody>
      </p:sp>
      <p:pic>
        <p:nvPicPr>
          <p:cNvPr id="4" name="Obrázek 3">
            <a:extLst>
              <a:ext uri="{FF2B5EF4-FFF2-40B4-BE49-F238E27FC236}">
                <a16:creationId xmlns:a16="http://schemas.microsoft.com/office/drawing/2014/main" xmlns="" id="{D4AC2DE4-F8E8-4284-AF41-9E966F2D9B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626" y="863631"/>
            <a:ext cx="3672408" cy="5243696"/>
          </a:xfrm>
          <a:prstGeom prst="rect">
            <a:avLst/>
          </a:prstGeom>
        </p:spPr>
      </p:pic>
      <p:pic>
        <p:nvPicPr>
          <p:cNvPr id="6" name="Obrázek 5">
            <a:extLst>
              <a:ext uri="{FF2B5EF4-FFF2-40B4-BE49-F238E27FC236}">
                <a16:creationId xmlns:a16="http://schemas.microsoft.com/office/drawing/2014/main" xmlns="" id="{7B53B562-CDC1-4599-BDB4-C38C992C69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4656" y="814350"/>
            <a:ext cx="3702688" cy="5292977"/>
          </a:xfrm>
          <a:prstGeom prst="rect">
            <a:avLst/>
          </a:prstGeom>
        </p:spPr>
      </p:pic>
      <p:pic>
        <p:nvPicPr>
          <p:cNvPr id="8" name="Obrázek 7">
            <a:extLst>
              <a:ext uri="{FF2B5EF4-FFF2-40B4-BE49-F238E27FC236}">
                <a16:creationId xmlns:a16="http://schemas.microsoft.com/office/drawing/2014/main" xmlns="" id="{1FA2AE72-FA2F-41C4-B0EB-B66AA5904B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4232" y="814350"/>
            <a:ext cx="3782228" cy="5292977"/>
          </a:xfrm>
          <a:prstGeom prst="rect">
            <a:avLst/>
          </a:prstGeom>
        </p:spPr>
      </p:pic>
      <p:sp>
        <p:nvSpPr>
          <p:cNvPr id="9" name="TextovéPole 8">
            <a:extLst>
              <a:ext uri="{FF2B5EF4-FFF2-40B4-BE49-F238E27FC236}">
                <a16:creationId xmlns:a16="http://schemas.microsoft.com/office/drawing/2014/main" xmlns="" id="{8B124206-4685-4ECB-BCDF-44AB143EA4E5}"/>
              </a:ext>
            </a:extLst>
          </p:cNvPr>
          <p:cNvSpPr txBox="1"/>
          <p:nvPr/>
        </p:nvSpPr>
        <p:spPr>
          <a:xfrm>
            <a:off x="9768408" y="629684"/>
            <a:ext cx="1872208" cy="369332"/>
          </a:xfrm>
          <a:prstGeom prst="rect">
            <a:avLst/>
          </a:prstGeom>
          <a:noFill/>
        </p:spPr>
        <p:txBody>
          <a:bodyPr wrap="square" rtlCol="0">
            <a:spAutoFit/>
          </a:bodyPr>
          <a:lstStyle/>
          <a:p>
            <a:r>
              <a:rPr lang="cs-CZ" b="1" dirty="0"/>
              <a:t>2018 - 2019</a:t>
            </a:r>
          </a:p>
        </p:txBody>
      </p:sp>
      <p:sp>
        <p:nvSpPr>
          <p:cNvPr id="10" name="TextovéPole 9">
            <a:extLst>
              <a:ext uri="{FF2B5EF4-FFF2-40B4-BE49-F238E27FC236}">
                <a16:creationId xmlns:a16="http://schemas.microsoft.com/office/drawing/2014/main" xmlns="" id="{C4D65DE1-8A82-4571-9459-713D681DF6F0}"/>
              </a:ext>
            </a:extLst>
          </p:cNvPr>
          <p:cNvSpPr txBox="1"/>
          <p:nvPr/>
        </p:nvSpPr>
        <p:spPr>
          <a:xfrm>
            <a:off x="5668098" y="629684"/>
            <a:ext cx="1872208" cy="369332"/>
          </a:xfrm>
          <a:prstGeom prst="rect">
            <a:avLst/>
          </a:prstGeom>
          <a:noFill/>
        </p:spPr>
        <p:txBody>
          <a:bodyPr wrap="square" rtlCol="0">
            <a:spAutoFit/>
          </a:bodyPr>
          <a:lstStyle/>
          <a:p>
            <a:r>
              <a:rPr lang="cs-CZ" b="1" dirty="0"/>
              <a:t>2017 - 2018</a:t>
            </a:r>
          </a:p>
        </p:txBody>
      </p:sp>
      <p:sp>
        <p:nvSpPr>
          <p:cNvPr id="11" name="TextovéPole 10">
            <a:extLst>
              <a:ext uri="{FF2B5EF4-FFF2-40B4-BE49-F238E27FC236}">
                <a16:creationId xmlns:a16="http://schemas.microsoft.com/office/drawing/2014/main" xmlns="" id="{288442DE-3A29-489D-8AC2-40C801AFF3DB}"/>
              </a:ext>
            </a:extLst>
          </p:cNvPr>
          <p:cNvSpPr txBox="1"/>
          <p:nvPr/>
        </p:nvSpPr>
        <p:spPr>
          <a:xfrm>
            <a:off x="1333974" y="629684"/>
            <a:ext cx="1872208" cy="369332"/>
          </a:xfrm>
          <a:prstGeom prst="rect">
            <a:avLst/>
          </a:prstGeom>
          <a:noFill/>
        </p:spPr>
        <p:txBody>
          <a:bodyPr wrap="square" rtlCol="0">
            <a:spAutoFit/>
          </a:bodyPr>
          <a:lstStyle/>
          <a:p>
            <a:r>
              <a:rPr lang="cs-CZ" b="1" dirty="0"/>
              <a:t>2016 - 2017</a:t>
            </a:r>
          </a:p>
        </p:txBody>
      </p:sp>
      <p:sp>
        <p:nvSpPr>
          <p:cNvPr id="15" name="Ovál 14">
            <a:extLst>
              <a:ext uri="{FF2B5EF4-FFF2-40B4-BE49-F238E27FC236}">
                <a16:creationId xmlns:a16="http://schemas.microsoft.com/office/drawing/2014/main" xmlns="" id="{AD4E0C21-904C-47E8-8552-1989A9897092}"/>
              </a:ext>
            </a:extLst>
          </p:cNvPr>
          <p:cNvSpPr/>
          <p:nvPr/>
        </p:nvSpPr>
        <p:spPr>
          <a:xfrm>
            <a:off x="1960" y="2420888"/>
            <a:ext cx="3141712" cy="6480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cs-CZ">
              <a:ln w="0"/>
              <a:solidFill>
                <a:schemeClr val="tx1"/>
              </a:solidFill>
              <a:effectLst>
                <a:outerShdw blurRad="38100" dist="19050" dir="2700000" algn="tl" rotWithShape="0">
                  <a:schemeClr val="dk1">
                    <a:alpha val="40000"/>
                  </a:schemeClr>
                </a:outerShdw>
              </a:effectLst>
            </a:endParaRPr>
          </a:p>
        </p:txBody>
      </p:sp>
      <p:sp>
        <p:nvSpPr>
          <p:cNvPr id="16" name="Ovál 15">
            <a:extLst>
              <a:ext uri="{FF2B5EF4-FFF2-40B4-BE49-F238E27FC236}">
                <a16:creationId xmlns:a16="http://schemas.microsoft.com/office/drawing/2014/main" xmlns="" id="{67ABFDFB-6924-4F83-A514-6CDA81547FBB}"/>
              </a:ext>
            </a:extLst>
          </p:cNvPr>
          <p:cNvSpPr/>
          <p:nvPr/>
        </p:nvSpPr>
        <p:spPr>
          <a:xfrm>
            <a:off x="4082062" y="2413273"/>
            <a:ext cx="3141712" cy="6480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cs-CZ">
              <a:ln w="0"/>
              <a:solidFill>
                <a:schemeClr val="tx1"/>
              </a:solidFill>
              <a:effectLst>
                <a:outerShdw blurRad="38100" dist="19050" dir="2700000" algn="tl" rotWithShape="0">
                  <a:schemeClr val="dk1">
                    <a:alpha val="40000"/>
                  </a:schemeClr>
                </a:outerShdw>
              </a:effectLst>
            </a:endParaRPr>
          </a:p>
        </p:txBody>
      </p:sp>
      <p:sp>
        <p:nvSpPr>
          <p:cNvPr id="17" name="Ovál 16">
            <a:extLst>
              <a:ext uri="{FF2B5EF4-FFF2-40B4-BE49-F238E27FC236}">
                <a16:creationId xmlns:a16="http://schemas.microsoft.com/office/drawing/2014/main" xmlns="" id="{12E1702C-B111-4F6B-AE7B-ECF52606A051}"/>
              </a:ext>
            </a:extLst>
          </p:cNvPr>
          <p:cNvSpPr/>
          <p:nvPr/>
        </p:nvSpPr>
        <p:spPr>
          <a:xfrm>
            <a:off x="8109938" y="2413273"/>
            <a:ext cx="3141712" cy="6480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cs-CZ">
              <a:ln w="0"/>
              <a:solidFill>
                <a:schemeClr val="tx1"/>
              </a:solidFill>
              <a:effectLst>
                <a:outerShdw blurRad="38100" dist="19050" dir="2700000" algn="tl" rotWithShape="0">
                  <a:schemeClr val="dk1">
                    <a:alpha val="40000"/>
                  </a:schemeClr>
                </a:outerShdw>
              </a:effectLst>
            </a:endParaRPr>
          </a:p>
        </p:txBody>
      </p:sp>
      <p:sp>
        <p:nvSpPr>
          <p:cNvPr id="18" name="TextovéPole 17">
            <a:extLst>
              <a:ext uri="{FF2B5EF4-FFF2-40B4-BE49-F238E27FC236}">
                <a16:creationId xmlns:a16="http://schemas.microsoft.com/office/drawing/2014/main" xmlns="" id="{1C18D7C5-E787-409D-839D-8A87B17E5B61}"/>
              </a:ext>
            </a:extLst>
          </p:cNvPr>
          <p:cNvSpPr txBox="1"/>
          <p:nvPr/>
        </p:nvSpPr>
        <p:spPr>
          <a:xfrm>
            <a:off x="3581401" y="6228316"/>
            <a:ext cx="7416824" cy="461665"/>
          </a:xfrm>
          <a:prstGeom prst="rect">
            <a:avLst/>
          </a:prstGeom>
          <a:noFill/>
        </p:spPr>
        <p:txBody>
          <a:bodyPr wrap="square" rtlCol="0">
            <a:spAutoFit/>
          </a:bodyPr>
          <a:lstStyle/>
          <a:p>
            <a:r>
              <a:rPr lang="cs-CZ" sz="2400" b="1" dirty="0"/>
              <a:t>Za 2 roky nárust z 61 kusů na 334 kusů -&gt; </a:t>
            </a:r>
            <a:r>
              <a:rPr lang="cs-CZ" sz="2400" b="1" dirty="0">
                <a:solidFill>
                  <a:srgbClr val="FF0000"/>
                </a:solidFill>
              </a:rPr>
              <a:t>548 %</a:t>
            </a:r>
          </a:p>
        </p:txBody>
      </p:sp>
      <p:sp>
        <p:nvSpPr>
          <p:cNvPr id="13" name="TextovéPole 12"/>
          <p:cNvSpPr txBox="1"/>
          <p:nvPr/>
        </p:nvSpPr>
        <p:spPr>
          <a:xfrm>
            <a:off x="10128448" y="6237312"/>
            <a:ext cx="1944216" cy="461665"/>
          </a:xfrm>
          <a:prstGeom prst="rect">
            <a:avLst/>
          </a:prstGeom>
          <a:noFill/>
        </p:spPr>
        <p:txBody>
          <a:bodyPr wrap="square" rtlCol="0">
            <a:spAutoFit/>
          </a:bodyPr>
          <a:lstStyle/>
          <a:p>
            <a:r>
              <a:rPr lang="cs-CZ" sz="800" i="1" dirty="0" smtClean="0"/>
              <a:t>https://www.czso.cz/csu/czso/zakladni-udaje-o-honitbach-stavu-a-lovu-zvere-od-1-4-2018-do-31-3-2019</a:t>
            </a:r>
            <a:endParaRPr lang="cs-CZ" sz="800" i="1" dirty="0"/>
          </a:p>
        </p:txBody>
      </p:sp>
      <p:sp>
        <p:nvSpPr>
          <p:cNvPr id="14" name="TextovéPole 13"/>
          <p:cNvSpPr txBox="1"/>
          <p:nvPr/>
        </p:nvSpPr>
        <p:spPr>
          <a:xfrm>
            <a:off x="3287688" y="188641"/>
            <a:ext cx="6336704" cy="646331"/>
          </a:xfrm>
          <a:prstGeom prst="rect">
            <a:avLst/>
          </a:prstGeom>
          <a:noFill/>
        </p:spPr>
        <p:txBody>
          <a:bodyPr wrap="square" rtlCol="0">
            <a:spAutoFit/>
          </a:bodyPr>
          <a:lstStyle/>
          <a:p>
            <a:pPr algn="ctr"/>
            <a:r>
              <a:rPr lang="cs-CZ" dirty="0" smtClean="0"/>
              <a:t>Základní údaje o honitbách, stavu a lovu zvěře</a:t>
            </a:r>
          </a:p>
          <a:p>
            <a:pPr algn="ctr"/>
            <a:endParaRPr lang="cs-CZ" dirty="0"/>
          </a:p>
        </p:txBody>
      </p:sp>
      <p:pic>
        <p:nvPicPr>
          <p:cNvPr id="19" name="Obrázek 18" descr="csu_2012_logo.png"/>
          <p:cNvPicPr>
            <a:picLocks noChangeAspect="1"/>
          </p:cNvPicPr>
          <p:nvPr/>
        </p:nvPicPr>
        <p:blipFill>
          <a:blip r:embed="rId5" cstate="print"/>
          <a:stretch>
            <a:fillRect/>
          </a:stretch>
        </p:blipFill>
        <p:spPr>
          <a:xfrm>
            <a:off x="0" y="0"/>
            <a:ext cx="2387302" cy="634921"/>
          </a:xfrm>
          <a:prstGeom prst="rect">
            <a:avLst/>
          </a:prstGeom>
        </p:spPr>
      </p:pic>
    </p:spTree>
    <p:extLst>
      <p:ext uri="{BB962C8B-B14F-4D97-AF65-F5344CB8AC3E}">
        <p14:creationId xmlns:p14="http://schemas.microsoft.com/office/powerpoint/2010/main" val="1984984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a:t>
            </a:fld>
            <a:endParaRPr lang="en-US" dirty="0"/>
          </a:p>
        </p:txBody>
      </p:sp>
      <p:pic>
        <p:nvPicPr>
          <p:cNvPr id="3" name="Obrázek 2" descr="ohrožení.png"/>
          <p:cNvPicPr>
            <a:picLocks noChangeAspect="1"/>
          </p:cNvPicPr>
          <p:nvPr/>
        </p:nvPicPr>
        <p:blipFill>
          <a:blip r:embed="rId2" cstate="print"/>
          <a:stretch>
            <a:fillRect/>
          </a:stretch>
        </p:blipFill>
        <p:spPr>
          <a:xfrm>
            <a:off x="0" y="188640"/>
            <a:ext cx="4764426" cy="6260455"/>
          </a:xfrm>
          <a:prstGeom prst="rect">
            <a:avLst/>
          </a:prstGeom>
        </p:spPr>
      </p:pic>
      <p:sp>
        <p:nvSpPr>
          <p:cNvPr id="6" name="TextovéPole 5"/>
          <p:cNvSpPr txBox="1"/>
          <p:nvPr/>
        </p:nvSpPr>
        <p:spPr>
          <a:xfrm>
            <a:off x="5951984" y="4149080"/>
            <a:ext cx="6240016" cy="646331"/>
          </a:xfrm>
          <a:prstGeom prst="rect">
            <a:avLst/>
          </a:prstGeom>
          <a:noFill/>
        </p:spPr>
        <p:txBody>
          <a:bodyPr wrap="square" rtlCol="0">
            <a:spAutoFit/>
          </a:bodyPr>
          <a:lstStyle/>
          <a:p>
            <a:r>
              <a:rPr lang="cs-CZ" b="1" dirty="0"/>
              <a:t>Mezinárodní svaz ochrany přírody</a:t>
            </a:r>
            <a:r>
              <a:rPr lang="cs-CZ" dirty="0"/>
              <a:t> (</a:t>
            </a:r>
            <a:r>
              <a:rPr lang="cs-CZ" b="1" dirty="0" err="1"/>
              <a:t>International</a:t>
            </a:r>
            <a:r>
              <a:rPr lang="cs-CZ" b="1" dirty="0"/>
              <a:t> Union </a:t>
            </a:r>
            <a:r>
              <a:rPr lang="cs-CZ" b="1" dirty="0" err="1"/>
              <a:t>for</a:t>
            </a:r>
            <a:r>
              <a:rPr lang="cs-CZ" b="1" dirty="0"/>
              <a:t> </a:t>
            </a:r>
            <a:r>
              <a:rPr lang="cs-CZ" b="1" dirty="0" err="1"/>
              <a:t>Conservation</a:t>
            </a:r>
            <a:r>
              <a:rPr lang="cs-CZ" b="1" dirty="0"/>
              <a:t> </a:t>
            </a:r>
            <a:r>
              <a:rPr lang="cs-CZ" b="1" dirty="0" err="1"/>
              <a:t>of</a:t>
            </a:r>
            <a:r>
              <a:rPr lang="cs-CZ" b="1" dirty="0"/>
              <a:t> </a:t>
            </a:r>
            <a:r>
              <a:rPr lang="cs-CZ" b="1" dirty="0" err="1"/>
              <a:t>Nature</a:t>
            </a:r>
            <a:r>
              <a:rPr lang="cs-CZ" dirty="0"/>
              <a:t>, </a:t>
            </a:r>
            <a:r>
              <a:rPr lang="cs-CZ" b="1" dirty="0"/>
              <a:t>IUCN</a:t>
            </a:r>
            <a:r>
              <a:rPr lang="cs-CZ" dirty="0"/>
              <a:t>)</a:t>
            </a:r>
          </a:p>
        </p:txBody>
      </p:sp>
      <p:pic>
        <p:nvPicPr>
          <p:cNvPr id="7" name="Obrázek 6" descr="500px-IUCN_logo.svg.png"/>
          <p:cNvPicPr>
            <a:picLocks noChangeAspect="1"/>
          </p:cNvPicPr>
          <p:nvPr/>
        </p:nvPicPr>
        <p:blipFill>
          <a:blip r:embed="rId3" cstate="print"/>
          <a:stretch>
            <a:fillRect/>
          </a:stretch>
        </p:blipFill>
        <p:spPr>
          <a:xfrm>
            <a:off x="8616280" y="4380201"/>
            <a:ext cx="2597274" cy="2477799"/>
          </a:xfrm>
          <a:prstGeom prst="rect">
            <a:avLst/>
          </a:prstGeom>
        </p:spPr>
      </p:pic>
      <p:pic>
        <p:nvPicPr>
          <p:cNvPr id="8" name="Obrázek 7" descr="i.png"/>
          <p:cNvPicPr>
            <a:picLocks noChangeAspect="1"/>
          </p:cNvPicPr>
          <p:nvPr/>
        </p:nvPicPr>
        <p:blipFill>
          <a:blip r:embed="rId4" cstate="print"/>
          <a:stretch>
            <a:fillRect/>
          </a:stretch>
        </p:blipFill>
        <p:spPr>
          <a:xfrm>
            <a:off x="3935760" y="0"/>
            <a:ext cx="8184232" cy="3526386"/>
          </a:xfrm>
          <a:prstGeom prst="rect">
            <a:avLst/>
          </a:prstGeom>
        </p:spPr>
      </p:pic>
      <p:pic>
        <p:nvPicPr>
          <p:cNvPr id="9" name="Obrázek 8" descr="500px-IUCN-Headquarters.jpg"/>
          <p:cNvPicPr>
            <a:picLocks noChangeAspect="1"/>
          </p:cNvPicPr>
          <p:nvPr/>
        </p:nvPicPr>
        <p:blipFill>
          <a:blip r:embed="rId5" cstate="print"/>
          <a:stretch>
            <a:fillRect/>
          </a:stretch>
        </p:blipFill>
        <p:spPr>
          <a:xfrm>
            <a:off x="5807968" y="4797152"/>
            <a:ext cx="2598936" cy="191281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6867" y="0"/>
            <a:ext cx="10515600" cy="1325563"/>
          </a:xfrm>
        </p:spPr>
        <p:txBody>
          <a:bodyPr/>
          <a:lstStyle/>
          <a:p>
            <a:pPr algn="ctr"/>
            <a:r>
              <a:rPr lang="cs-CZ" b="1" dirty="0"/>
              <a:t>Vyplacené náhrady</a:t>
            </a:r>
          </a:p>
        </p:txBody>
      </p:sp>
      <p:pic>
        <p:nvPicPr>
          <p:cNvPr id="5" name="Zástupný symbol pro obsah 4" descr="škody vyplacené náhrady 001.jpg"/>
          <p:cNvPicPr>
            <a:picLocks noGrp="1" noChangeAspect="1"/>
          </p:cNvPicPr>
          <p:nvPr>
            <p:ph idx="1"/>
          </p:nvPr>
        </p:nvPicPr>
        <p:blipFill>
          <a:blip r:embed="rId2" cstate="print"/>
          <a:stretch>
            <a:fillRect/>
          </a:stretch>
        </p:blipFill>
        <p:spPr>
          <a:xfrm>
            <a:off x="244980" y="1206754"/>
            <a:ext cx="11702040" cy="4742526"/>
          </a:xfrm>
        </p:spPr>
      </p:pic>
      <p:sp>
        <p:nvSpPr>
          <p:cNvPr id="4" name="Zástupný symbol pro číslo snímku 3"/>
          <p:cNvSpPr>
            <a:spLocks noGrp="1"/>
          </p:cNvSpPr>
          <p:nvPr>
            <p:ph type="sldNum" sz="quarter" idx="12"/>
          </p:nvPr>
        </p:nvSpPr>
        <p:spPr/>
        <p:txBody>
          <a:bodyPr/>
          <a:lstStyle/>
          <a:p>
            <a:fld id="{20264769-77EF-4CD0-90DE-F7D7F2D423C4}" type="slidenum">
              <a:rPr lang="cs-CZ" smtClean="0"/>
              <a:pPr/>
              <a:t>5</a:t>
            </a:fld>
            <a:endParaRPr lang="cs-CZ" dirty="0"/>
          </a:p>
        </p:txBody>
      </p:sp>
      <p:sp>
        <p:nvSpPr>
          <p:cNvPr id="16" name="Ovál 15">
            <a:extLst>
              <a:ext uri="{FF2B5EF4-FFF2-40B4-BE49-F238E27FC236}">
                <a16:creationId xmlns:a16="http://schemas.microsoft.com/office/drawing/2014/main" xmlns="" id="{EC1D4D21-64CA-493D-BE8C-22EAC6AB0294}"/>
              </a:ext>
            </a:extLst>
          </p:cNvPr>
          <p:cNvSpPr/>
          <p:nvPr/>
        </p:nvSpPr>
        <p:spPr>
          <a:xfrm>
            <a:off x="5375920" y="1700808"/>
            <a:ext cx="1944216" cy="3312368"/>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cs-CZ" dirty="0">
              <a:solidFill>
                <a:srgbClr val="FF0000"/>
              </a:solidFill>
            </a:endParaRPr>
          </a:p>
        </p:txBody>
      </p:sp>
      <p:sp>
        <p:nvSpPr>
          <p:cNvPr id="17" name="TextovéPole 16">
            <a:extLst>
              <a:ext uri="{FF2B5EF4-FFF2-40B4-BE49-F238E27FC236}">
                <a16:creationId xmlns:a16="http://schemas.microsoft.com/office/drawing/2014/main" xmlns="" id="{4A0A4D0A-A43A-4000-9559-94018FFF0EE2}"/>
              </a:ext>
            </a:extLst>
          </p:cNvPr>
          <p:cNvSpPr txBox="1"/>
          <p:nvPr/>
        </p:nvSpPr>
        <p:spPr>
          <a:xfrm>
            <a:off x="10632504" y="5558458"/>
            <a:ext cx="971600" cy="200055"/>
          </a:xfrm>
          <a:prstGeom prst="rect">
            <a:avLst/>
          </a:prstGeom>
          <a:noFill/>
        </p:spPr>
        <p:txBody>
          <a:bodyPr wrap="square" rtlCol="0">
            <a:spAutoFit/>
          </a:bodyPr>
          <a:lstStyle/>
          <a:p>
            <a:r>
              <a:rPr lang="cs-CZ" sz="700" dirty="0"/>
              <a:t>Zdroj obrázku: </a:t>
            </a:r>
            <a:r>
              <a:rPr lang="cs-CZ" sz="700" i="1" dirty="0"/>
              <a:t>MF ČR</a:t>
            </a:r>
          </a:p>
        </p:txBody>
      </p:sp>
      <p:pic>
        <p:nvPicPr>
          <p:cNvPr id="8" name="Obrázek 7" descr="bankovky_koruny.jpg"/>
          <p:cNvPicPr>
            <a:picLocks noChangeAspect="1"/>
          </p:cNvPicPr>
          <p:nvPr/>
        </p:nvPicPr>
        <p:blipFill>
          <a:blip r:embed="rId3" cstate="print"/>
          <a:stretch>
            <a:fillRect/>
          </a:stretch>
        </p:blipFill>
        <p:spPr>
          <a:xfrm>
            <a:off x="9263301" y="188640"/>
            <a:ext cx="2449323" cy="16288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6</a:t>
            </a:fld>
            <a:endParaRPr lang="en-US" dirty="0"/>
          </a:p>
        </p:txBody>
      </p:sp>
      <p:sp>
        <p:nvSpPr>
          <p:cNvPr id="5" name="TextovéPole 4"/>
          <p:cNvSpPr txBox="1"/>
          <p:nvPr/>
        </p:nvSpPr>
        <p:spPr>
          <a:xfrm>
            <a:off x="479376" y="466740"/>
            <a:ext cx="11305256" cy="1969770"/>
          </a:xfrm>
          <a:prstGeom prst="rect">
            <a:avLst/>
          </a:prstGeom>
          <a:noFill/>
        </p:spPr>
        <p:txBody>
          <a:bodyPr wrap="square" rtlCol="0">
            <a:spAutoFit/>
          </a:bodyPr>
          <a:lstStyle/>
          <a:p>
            <a:pPr marL="571500" indent="-571500">
              <a:buFont typeface="Arial" panose="020B0604020202020204" pitchFamily="34" charset="0"/>
              <a:buChar char="•"/>
            </a:pPr>
            <a:r>
              <a:rPr lang="cs-CZ" sz="3200" b="1" dirty="0"/>
              <a:t>Jen Královéhradecký kraj </a:t>
            </a:r>
            <a:r>
              <a:rPr lang="cs-CZ" sz="3200" b="1" dirty="0" smtClean="0"/>
              <a:t>vyplatil </a:t>
            </a:r>
          </a:p>
          <a:p>
            <a:pPr marL="571500" indent="-571500"/>
            <a:r>
              <a:rPr lang="cs-CZ" sz="3200" b="1" dirty="0" smtClean="0"/>
              <a:t>      za rok 2019 přibližně </a:t>
            </a:r>
            <a:r>
              <a:rPr lang="cs-CZ" sz="3200" b="1" dirty="0"/>
              <a:t>2,3 milionů </a:t>
            </a:r>
            <a:r>
              <a:rPr lang="cs-CZ" sz="3200" b="1" dirty="0" smtClean="0"/>
              <a:t>Kč (2018 – 522 417 Kč.)</a:t>
            </a:r>
            <a:endParaRPr lang="cs-CZ" sz="3200" b="1" dirty="0"/>
          </a:p>
          <a:p>
            <a:pPr marL="571500" indent="-571500">
              <a:buFont typeface="Arial" panose="020B0604020202020204" pitchFamily="34" charset="0"/>
              <a:buChar char="•"/>
            </a:pPr>
            <a:r>
              <a:rPr lang="cs-CZ" sz="4000" b="1" dirty="0">
                <a:solidFill>
                  <a:srgbClr val="FF0000"/>
                </a:solidFill>
              </a:rPr>
              <a:t>Meziroční nárůst přibližně 4 </a:t>
            </a:r>
            <a:r>
              <a:rPr lang="cs-CZ" sz="4000" b="1" dirty="0" smtClean="0">
                <a:solidFill>
                  <a:srgbClr val="FF0000"/>
                </a:solidFill>
              </a:rPr>
              <a:t>násobný</a:t>
            </a:r>
            <a:endParaRPr lang="cs-CZ" sz="4000" b="1" dirty="0">
              <a:solidFill>
                <a:srgbClr val="FF0000"/>
              </a:solidFill>
            </a:endParaRPr>
          </a:p>
          <a:p>
            <a:endParaRPr lang="cs-CZ" dirty="0"/>
          </a:p>
        </p:txBody>
      </p:sp>
      <p:pic>
        <p:nvPicPr>
          <p:cNvPr id="9" name="Obrázek 8" descr="th (3).jpg"/>
          <p:cNvPicPr>
            <a:picLocks noChangeAspect="1"/>
          </p:cNvPicPr>
          <p:nvPr/>
        </p:nvPicPr>
        <p:blipFill>
          <a:blip r:embed="rId2" cstate="print"/>
          <a:stretch>
            <a:fillRect/>
          </a:stretch>
        </p:blipFill>
        <p:spPr>
          <a:xfrm>
            <a:off x="9244943" y="0"/>
            <a:ext cx="1422056" cy="864096"/>
          </a:xfrm>
          <a:prstGeom prst="rect">
            <a:avLst/>
          </a:prstGeom>
        </p:spPr>
      </p:pic>
      <p:pic>
        <p:nvPicPr>
          <p:cNvPr id="10" name="Obrázek 9" descr="unnamed.jpg"/>
          <p:cNvPicPr>
            <a:picLocks noChangeAspect="1"/>
          </p:cNvPicPr>
          <p:nvPr/>
        </p:nvPicPr>
        <p:blipFill>
          <a:blip r:embed="rId3" cstate="print"/>
          <a:stretch>
            <a:fillRect/>
          </a:stretch>
        </p:blipFill>
        <p:spPr>
          <a:xfrm>
            <a:off x="10851232" y="-170240"/>
            <a:ext cx="1340768" cy="1340768"/>
          </a:xfrm>
          <a:prstGeom prst="rect">
            <a:avLst/>
          </a:prstGeom>
        </p:spPr>
      </p:pic>
      <p:pic>
        <p:nvPicPr>
          <p:cNvPr id="12" name="Obrázek 11" descr="tabulka-finance-2019.jpg"/>
          <p:cNvPicPr>
            <a:picLocks noChangeAspect="1"/>
          </p:cNvPicPr>
          <p:nvPr/>
        </p:nvPicPr>
        <p:blipFill>
          <a:blip r:embed="rId4" cstate="print"/>
          <a:stretch>
            <a:fillRect/>
          </a:stretch>
        </p:blipFill>
        <p:spPr>
          <a:xfrm>
            <a:off x="191344" y="2195072"/>
            <a:ext cx="5184576" cy="4230614"/>
          </a:xfrm>
          <a:prstGeom prst="rect">
            <a:avLst/>
          </a:prstGeom>
        </p:spPr>
      </p:pic>
      <p:pic>
        <p:nvPicPr>
          <p:cNvPr id="13" name="Obrázek 12" descr="tabulka-skody-2-2019.jpg"/>
          <p:cNvPicPr>
            <a:picLocks noChangeAspect="1"/>
          </p:cNvPicPr>
          <p:nvPr/>
        </p:nvPicPr>
        <p:blipFill>
          <a:blip r:embed="rId5" cstate="print"/>
          <a:stretch>
            <a:fillRect/>
          </a:stretch>
        </p:blipFill>
        <p:spPr>
          <a:xfrm>
            <a:off x="5519936" y="3068960"/>
            <a:ext cx="6490692" cy="2901339"/>
          </a:xfrm>
          <a:prstGeom prst="rect">
            <a:avLst/>
          </a:prstGeom>
        </p:spPr>
      </p:pic>
      <p:sp>
        <p:nvSpPr>
          <p:cNvPr id="14" name="TextovéPole 13"/>
          <p:cNvSpPr txBox="1"/>
          <p:nvPr/>
        </p:nvSpPr>
        <p:spPr>
          <a:xfrm>
            <a:off x="8765282" y="6191185"/>
            <a:ext cx="4680520" cy="215444"/>
          </a:xfrm>
          <a:prstGeom prst="rect">
            <a:avLst/>
          </a:prstGeom>
          <a:noFill/>
        </p:spPr>
        <p:txBody>
          <a:bodyPr wrap="square" rtlCol="0">
            <a:spAutoFit/>
          </a:bodyPr>
          <a:lstStyle/>
          <a:p>
            <a:r>
              <a:rPr lang="cs-CZ" sz="800" dirty="0" smtClean="0"/>
              <a:t>https://www.navratvlku.cz/skodni-udalost-prehled-skodnich-udalosti-2019/</a:t>
            </a:r>
            <a:endParaRPr lang="cs-CZ" sz="800" dirty="0"/>
          </a:p>
        </p:txBody>
      </p:sp>
    </p:spTree>
    <p:extLst>
      <p:ext uri="{BB962C8B-B14F-4D97-AF65-F5344CB8AC3E}">
        <p14:creationId xmlns:p14="http://schemas.microsoft.com/office/powerpoint/2010/main" val="11331017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BF51406F-F622-429D-9396-2D7094A85E5E}"/>
              </a:ext>
            </a:extLst>
          </p:cNvPr>
          <p:cNvSpPr>
            <a:spLocks noGrp="1"/>
          </p:cNvSpPr>
          <p:nvPr>
            <p:ph type="title"/>
          </p:nvPr>
        </p:nvSpPr>
        <p:spPr>
          <a:xfrm>
            <a:off x="838200" y="365125"/>
            <a:ext cx="10515600" cy="1325563"/>
          </a:xfrm>
        </p:spPr>
        <p:txBody>
          <a:bodyPr>
            <a:normAutofit/>
          </a:bodyPr>
          <a:lstStyle/>
          <a:p>
            <a:r>
              <a:rPr lang="cs-CZ" sz="4000" b="1" dirty="0"/>
              <a:t>Další rána pro tradiční „neprůmyslové“ zemědělství</a:t>
            </a:r>
          </a:p>
        </p:txBody>
      </p:sp>
      <p:sp>
        <p:nvSpPr>
          <p:cNvPr id="3" name="Zástupný symbol pro obsah 2">
            <a:extLst>
              <a:ext uri="{FF2B5EF4-FFF2-40B4-BE49-F238E27FC236}">
                <a16:creationId xmlns:a16="http://schemas.microsoft.com/office/drawing/2014/main" xmlns="" id="{5DF0271E-A9D6-4B15-B518-60078E144598}"/>
              </a:ext>
            </a:extLst>
          </p:cNvPr>
          <p:cNvSpPr>
            <a:spLocks noGrp="1"/>
          </p:cNvSpPr>
          <p:nvPr>
            <p:ph idx="1"/>
          </p:nvPr>
        </p:nvSpPr>
        <p:spPr>
          <a:xfrm>
            <a:off x="2207568" y="1716043"/>
            <a:ext cx="9577064" cy="4351338"/>
          </a:xfrm>
        </p:spPr>
        <p:txBody>
          <a:bodyPr>
            <a:normAutofit fontScale="92500"/>
          </a:bodyPr>
          <a:lstStyle/>
          <a:p>
            <a:r>
              <a:rPr lang="cs-CZ" dirty="0">
                <a:solidFill>
                  <a:srgbClr val="FF0000"/>
                </a:solidFill>
              </a:rPr>
              <a:t>Pastevectví je jedním z posledních tradičních oborů v zemědělství, spoluutváří „zdravou“ krajinu a pomáhá zadržování vody v půdě</a:t>
            </a:r>
          </a:p>
          <a:p>
            <a:r>
              <a:rPr lang="cs-CZ" dirty="0"/>
              <a:t>Nepoužívá žádnou chemii a dodržuje tzv. welfare chovaných zvířat</a:t>
            </a:r>
          </a:p>
          <a:p>
            <a:r>
              <a:rPr lang="cs-CZ" dirty="0"/>
              <a:t>Velká část pastvin je v ekologickém režimu</a:t>
            </a:r>
          </a:p>
          <a:p>
            <a:r>
              <a:rPr lang="cs-CZ" dirty="0"/>
              <a:t>Nutná opatření k ochraně stád proti vlkům jsou v zásadním rozporu s dobrou životní pohodou zvířat</a:t>
            </a:r>
          </a:p>
          <a:p>
            <a:r>
              <a:rPr lang="cs-CZ" dirty="0">
                <a:solidFill>
                  <a:srgbClr val="FF0000"/>
                </a:solidFill>
              </a:rPr>
              <a:t>My jsme tedy ti, kdo spoluutváří krajinný ráz, my hospodaříme ekologicky v souznění s přírodou</a:t>
            </a:r>
            <a:r>
              <a:rPr lang="cs-CZ" dirty="0"/>
              <a:t>, my produkujeme BIO potraviny… </a:t>
            </a:r>
            <a:br>
              <a:rPr lang="cs-CZ" dirty="0"/>
            </a:br>
            <a:r>
              <a:rPr lang="cs-CZ" dirty="0"/>
              <a:t>-&gt; tedy vše, co společnost bere v zemědělství jako pozitivní</a:t>
            </a:r>
          </a:p>
        </p:txBody>
      </p:sp>
      <p:sp>
        <p:nvSpPr>
          <p:cNvPr id="4" name="Zástupný symbol pro číslo snímku 3">
            <a:extLst>
              <a:ext uri="{FF2B5EF4-FFF2-40B4-BE49-F238E27FC236}">
                <a16:creationId xmlns:a16="http://schemas.microsoft.com/office/drawing/2014/main" xmlns="" id="{7E90F94B-E2D3-4B84-B5E2-BB2F9B973435}"/>
              </a:ext>
            </a:extLst>
          </p:cNvPr>
          <p:cNvSpPr>
            <a:spLocks noGrp="1"/>
          </p:cNvSpPr>
          <p:nvPr>
            <p:ph type="sldNum" sz="quarter" idx="12"/>
          </p:nvPr>
        </p:nvSpPr>
        <p:spPr/>
        <p:txBody>
          <a:bodyPr/>
          <a:lstStyle/>
          <a:p>
            <a:fld id="{4FAB73BC-B049-4115-A692-8D63A059BFB8}" type="slidenum">
              <a:rPr lang="en-US" smtClean="0"/>
              <a:pPr/>
              <a:t>7</a:t>
            </a:fld>
            <a:endParaRPr lang="en-US" dirty="0"/>
          </a:p>
        </p:txBody>
      </p:sp>
      <p:pic>
        <p:nvPicPr>
          <p:cNvPr id="8" name="Obrázek 7" descr="řepka.jpg"/>
          <p:cNvPicPr>
            <a:picLocks noChangeAspect="1"/>
          </p:cNvPicPr>
          <p:nvPr/>
        </p:nvPicPr>
        <p:blipFill>
          <a:blip r:embed="rId3" cstate="print"/>
          <a:stretch>
            <a:fillRect/>
          </a:stretch>
        </p:blipFill>
        <p:spPr>
          <a:xfrm>
            <a:off x="0" y="1700808"/>
            <a:ext cx="2232248" cy="1119100"/>
          </a:xfrm>
          <a:prstGeom prst="rect">
            <a:avLst/>
          </a:prstGeom>
        </p:spPr>
      </p:pic>
      <p:pic>
        <p:nvPicPr>
          <p:cNvPr id="9" name="Obrázek 8" descr="trak.jpg"/>
          <p:cNvPicPr>
            <a:picLocks noChangeAspect="1"/>
          </p:cNvPicPr>
          <p:nvPr/>
        </p:nvPicPr>
        <p:blipFill>
          <a:blip r:embed="rId4" cstate="print"/>
          <a:stretch>
            <a:fillRect/>
          </a:stretch>
        </p:blipFill>
        <p:spPr>
          <a:xfrm>
            <a:off x="0" y="3295936"/>
            <a:ext cx="2200543" cy="1119100"/>
          </a:xfrm>
          <a:prstGeom prst="rect">
            <a:avLst/>
          </a:prstGeom>
        </p:spPr>
      </p:pic>
      <p:pic>
        <p:nvPicPr>
          <p:cNvPr id="11" name="Obrázek 10" descr="komb.jpg"/>
          <p:cNvPicPr>
            <a:picLocks noChangeAspect="1"/>
          </p:cNvPicPr>
          <p:nvPr/>
        </p:nvPicPr>
        <p:blipFill>
          <a:blip r:embed="rId5" cstate="print"/>
          <a:stretch>
            <a:fillRect/>
          </a:stretch>
        </p:blipFill>
        <p:spPr>
          <a:xfrm>
            <a:off x="0" y="4744157"/>
            <a:ext cx="2200543" cy="1428750"/>
          </a:xfrm>
          <a:prstGeom prst="rect">
            <a:avLst/>
          </a:prstGeom>
        </p:spPr>
      </p:pic>
      <p:pic>
        <p:nvPicPr>
          <p:cNvPr id="10" name="Obrázek 9" descr="1_hv-FWeZZcgjjNKcvzOapag.jpeg"/>
          <p:cNvPicPr>
            <a:picLocks noChangeAspect="1"/>
          </p:cNvPicPr>
          <p:nvPr/>
        </p:nvPicPr>
        <p:blipFill>
          <a:blip r:embed="rId6" cstate="print"/>
          <a:stretch>
            <a:fillRect/>
          </a:stretch>
        </p:blipFill>
        <p:spPr>
          <a:xfrm>
            <a:off x="9192343" y="5517232"/>
            <a:ext cx="1834771" cy="1224136"/>
          </a:xfrm>
          <a:prstGeom prst="rect">
            <a:avLst/>
          </a:prstGeom>
        </p:spPr>
      </p:pic>
      <p:pic>
        <p:nvPicPr>
          <p:cNvPr id="12" name="Obrázek 11" descr="frühlingslämmer-24118248.jpg"/>
          <p:cNvPicPr>
            <a:picLocks noChangeAspect="1"/>
          </p:cNvPicPr>
          <p:nvPr/>
        </p:nvPicPr>
        <p:blipFill>
          <a:blip r:embed="rId7" cstate="print"/>
          <a:stretch>
            <a:fillRect/>
          </a:stretch>
        </p:blipFill>
        <p:spPr>
          <a:xfrm>
            <a:off x="6960096" y="5517232"/>
            <a:ext cx="1837352" cy="1224136"/>
          </a:xfrm>
          <a:prstGeom prst="rect">
            <a:avLst/>
          </a:prstGeom>
        </p:spPr>
      </p:pic>
      <p:pic>
        <p:nvPicPr>
          <p:cNvPr id="13" name="Obrázek 12" descr="frühlingsschafe-19144849.jpg"/>
          <p:cNvPicPr>
            <a:picLocks noChangeAspect="1"/>
          </p:cNvPicPr>
          <p:nvPr/>
        </p:nvPicPr>
        <p:blipFill>
          <a:blip r:embed="rId8" cstate="print"/>
          <a:stretch>
            <a:fillRect/>
          </a:stretch>
        </p:blipFill>
        <p:spPr>
          <a:xfrm>
            <a:off x="4727848" y="5517232"/>
            <a:ext cx="1862336" cy="1240781"/>
          </a:xfrm>
          <a:prstGeom prst="rect">
            <a:avLst/>
          </a:prstGeom>
        </p:spPr>
      </p:pic>
    </p:spTree>
    <p:extLst>
      <p:ext uri="{BB962C8B-B14F-4D97-AF65-F5344CB8AC3E}">
        <p14:creationId xmlns:p14="http://schemas.microsoft.com/office/powerpoint/2010/main" val="31160051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8</a:t>
            </a:fld>
            <a:endParaRPr lang="en-US" dirty="0"/>
          </a:p>
        </p:txBody>
      </p:sp>
      <p:pic>
        <p:nvPicPr>
          <p:cNvPr id="3" name="Obrázek 2" descr="klima Německo.png"/>
          <p:cNvPicPr>
            <a:picLocks noChangeAspect="1"/>
          </p:cNvPicPr>
          <p:nvPr/>
        </p:nvPicPr>
        <p:blipFill>
          <a:blip r:embed="rId2" cstate="print"/>
          <a:stretch>
            <a:fillRect/>
          </a:stretch>
        </p:blipFill>
        <p:spPr>
          <a:xfrm>
            <a:off x="0" y="0"/>
            <a:ext cx="5087888" cy="6858000"/>
          </a:xfrm>
          <a:prstGeom prst="rect">
            <a:avLst/>
          </a:prstGeom>
        </p:spPr>
      </p:pic>
      <p:sp>
        <p:nvSpPr>
          <p:cNvPr id="4" name="TextovéPole 3"/>
          <p:cNvSpPr txBox="1"/>
          <p:nvPr/>
        </p:nvSpPr>
        <p:spPr>
          <a:xfrm>
            <a:off x="5231904" y="216704"/>
            <a:ext cx="6336704" cy="6340197"/>
          </a:xfrm>
          <a:prstGeom prst="rect">
            <a:avLst/>
          </a:prstGeom>
          <a:noFill/>
        </p:spPr>
        <p:txBody>
          <a:bodyPr wrap="square" rtlCol="0">
            <a:spAutoFit/>
          </a:bodyPr>
          <a:lstStyle/>
          <a:p>
            <a:pPr algn="ctr"/>
            <a:r>
              <a:rPr lang="cs-CZ" sz="2300" dirty="0">
                <a:solidFill>
                  <a:srgbClr val="FF0000"/>
                </a:solidFill>
              </a:rPr>
              <a:t>Vlk je v současnosti v Německu největší hrozbou pro pověst ochrany přírody jako celku</a:t>
            </a:r>
            <a:r>
              <a:rPr lang="cs-CZ" dirty="0">
                <a:solidFill>
                  <a:srgbClr val="FF0000"/>
                </a:solidFill>
              </a:rPr>
              <a:t>.</a:t>
            </a:r>
          </a:p>
          <a:p>
            <a:endParaRPr lang="cs-CZ" dirty="0"/>
          </a:p>
          <a:p>
            <a:r>
              <a:rPr lang="cs-CZ" dirty="0"/>
              <a:t>V rámci ochrany klimatu se doporučuje zvýšit podíl </a:t>
            </a:r>
            <a:r>
              <a:rPr lang="cs-CZ" b="1" dirty="0">
                <a:solidFill>
                  <a:srgbClr val="0070C0"/>
                </a:solidFill>
              </a:rPr>
              <a:t>pastevectví</a:t>
            </a:r>
            <a:r>
              <a:rPr lang="cs-CZ" dirty="0"/>
              <a:t>, které </a:t>
            </a:r>
            <a:r>
              <a:rPr lang="cs-CZ" b="1" dirty="0">
                <a:solidFill>
                  <a:srgbClr val="0070C0"/>
                </a:solidFill>
              </a:rPr>
              <a:t>má</a:t>
            </a:r>
            <a:r>
              <a:rPr lang="cs-CZ" dirty="0"/>
              <a:t> </a:t>
            </a:r>
            <a:r>
              <a:rPr lang="cs-CZ" b="1" dirty="0">
                <a:solidFill>
                  <a:srgbClr val="0070C0"/>
                </a:solidFill>
              </a:rPr>
              <a:t>zásadní vliv na zachování biodiverzity</a:t>
            </a:r>
            <a:r>
              <a:rPr lang="cs-CZ" b="1" dirty="0"/>
              <a:t>.</a:t>
            </a:r>
          </a:p>
          <a:p>
            <a:endParaRPr lang="cs-CZ" dirty="0"/>
          </a:p>
          <a:p>
            <a:r>
              <a:rPr lang="cs-CZ" dirty="0"/>
              <a:t>Pastva zvířat na travním porostu má nenahraditelný vliv na:</a:t>
            </a:r>
          </a:p>
          <a:p>
            <a:pPr>
              <a:buFontTx/>
              <a:buChar char="-"/>
            </a:pPr>
            <a:r>
              <a:rPr lang="cs-CZ" dirty="0"/>
              <a:t>&gt; Udržitelnou primární zemědělskou produkci</a:t>
            </a:r>
          </a:p>
          <a:p>
            <a:pPr>
              <a:buFontTx/>
              <a:buChar char="-"/>
            </a:pPr>
            <a:r>
              <a:rPr lang="cs-CZ" dirty="0"/>
              <a:t>&gt; Ochranu půdy před erozí</a:t>
            </a:r>
          </a:p>
          <a:p>
            <a:pPr>
              <a:buFontTx/>
              <a:buChar char="-"/>
            </a:pPr>
            <a:r>
              <a:rPr lang="cs-CZ" dirty="0"/>
              <a:t>&gt; Vysokou vazbu uhlíku v kořenovém systému</a:t>
            </a:r>
          </a:p>
          <a:p>
            <a:pPr>
              <a:buFontTx/>
              <a:buChar char="-"/>
            </a:pPr>
            <a:r>
              <a:rPr lang="cs-CZ" dirty="0"/>
              <a:t>&gt; Ochranu podzemních vod</a:t>
            </a:r>
          </a:p>
          <a:p>
            <a:pPr>
              <a:buFontTx/>
              <a:buChar char="-"/>
            </a:pPr>
            <a:r>
              <a:rPr lang="cs-CZ" dirty="0"/>
              <a:t>&gt; Biologickou rozmanitost</a:t>
            </a:r>
          </a:p>
          <a:p>
            <a:pPr>
              <a:buFontTx/>
              <a:buChar char="-"/>
            </a:pPr>
            <a:r>
              <a:rPr lang="cs-CZ" dirty="0"/>
              <a:t>&gt; Rekreační funkci</a:t>
            </a:r>
          </a:p>
          <a:p>
            <a:pPr>
              <a:buFontTx/>
              <a:buChar char="-"/>
            </a:pPr>
            <a:r>
              <a:rPr lang="cs-CZ" dirty="0"/>
              <a:t>&gt; Estetiku krajiny</a:t>
            </a:r>
          </a:p>
          <a:p>
            <a:pPr>
              <a:buFontTx/>
              <a:buChar char="-"/>
            </a:pPr>
            <a:endParaRPr lang="cs-CZ" dirty="0"/>
          </a:p>
          <a:p>
            <a:r>
              <a:rPr lang="cs-CZ" dirty="0"/>
              <a:t>V souvislosti s šířením vlka ve všech krajinných oblastech</a:t>
            </a:r>
          </a:p>
          <a:p>
            <a:r>
              <a:rPr lang="cs-CZ" dirty="0"/>
              <a:t>Německa dochází ke  konfliktu s ochranou přírody.</a:t>
            </a:r>
          </a:p>
          <a:p>
            <a:pPr algn="ctr"/>
            <a:endParaRPr lang="cs-CZ" b="1" dirty="0">
              <a:solidFill>
                <a:srgbClr val="0070C0"/>
              </a:solidFill>
            </a:endParaRPr>
          </a:p>
          <a:p>
            <a:r>
              <a:rPr lang="cs-CZ" b="1" dirty="0">
                <a:solidFill>
                  <a:srgbClr val="0070C0"/>
                </a:solidFill>
              </a:rPr>
              <a:t>Ochrana klimatu v Německu vyžaduje okamžité vypracování celostátní strategie pro regulaci rostoucí populace vlků!</a:t>
            </a:r>
          </a:p>
          <a:p>
            <a:endParaRPr lang="cs-CZ" dirty="0"/>
          </a:p>
          <a:p>
            <a:pPr>
              <a:buFontTx/>
              <a:buChar char="-"/>
            </a:pPr>
            <a:endParaRPr lang="cs-CZ" dirty="0"/>
          </a:p>
        </p:txBody>
      </p:sp>
      <p:sp>
        <p:nvSpPr>
          <p:cNvPr id="5" name="TextovéPole 4"/>
          <p:cNvSpPr txBox="1"/>
          <p:nvPr/>
        </p:nvSpPr>
        <p:spPr>
          <a:xfrm>
            <a:off x="10056440" y="6577607"/>
            <a:ext cx="2232248" cy="307777"/>
          </a:xfrm>
          <a:prstGeom prst="rect">
            <a:avLst/>
          </a:prstGeom>
          <a:noFill/>
        </p:spPr>
        <p:txBody>
          <a:bodyPr wrap="square" rtlCol="0">
            <a:spAutoFit/>
          </a:bodyPr>
          <a:lstStyle/>
          <a:p>
            <a:r>
              <a:rPr lang="cs-CZ" sz="700" dirty="0"/>
              <a:t>https://www.bfn.de/fileadmin/MDB/documents/themen/oekonomie/teeb_de_klimabericht_kurzfassung.pdf</a:t>
            </a:r>
          </a:p>
        </p:txBody>
      </p:sp>
      <p:pic>
        <p:nvPicPr>
          <p:cNvPr id="6" name="Obrázek 5" descr="Klima2050_20150318_utenlogo.jpg"/>
          <p:cNvPicPr>
            <a:picLocks noChangeAspect="1"/>
          </p:cNvPicPr>
          <p:nvPr/>
        </p:nvPicPr>
        <p:blipFill>
          <a:blip r:embed="rId3" cstate="print"/>
          <a:stretch>
            <a:fillRect/>
          </a:stretch>
        </p:blipFill>
        <p:spPr>
          <a:xfrm>
            <a:off x="9696400" y="2939033"/>
            <a:ext cx="2376264" cy="152972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7FAAD09C-EBF4-4AF7-9665-A9A4B84E6FBA}"/>
              </a:ext>
            </a:extLst>
          </p:cNvPr>
          <p:cNvSpPr>
            <a:spLocks noGrp="1"/>
          </p:cNvSpPr>
          <p:nvPr>
            <p:ph type="title"/>
          </p:nvPr>
        </p:nvSpPr>
        <p:spPr>
          <a:xfrm>
            <a:off x="841130" y="150576"/>
            <a:ext cx="10515600" cy="1325563"/>
          </a:xfrm>
        </p:spPr>
        <p:txBody>
          <a:bodyPr>
            <a:normAutofit/>
          </a:bodyPr>
          <a:lstStyle/>
          <a:p>
            <a:pPr algn="ctr"/>
            <a:r>
              <a:rPr lang="cs-CZ" sz="4800" b="1" dirty="0"/>
              <a:t>Situace ve Francii</a:t>
            </a:r>
          </a:p>
        </p:txBody>
      </p:sp>
      <p:sp>
        <p:nvSpPr>
          <p:cNvPr id="3" name="Zástupný obsah 2">
            <a:extLst>
              <a:ext uri="{FF2B5EF4-FFF2-40B4-BE49-F238E27FC236}">
                <a16:creationId xmlns:a16="http://schemas.microsoft.com/office/drawing/2014/main" xmlns="" id="{FF72BD2E-D324-4F11-A5E8-65B3BE28AF12}"/>
              </a:ext>
            </a:extLst>
          </p:cNvPr>
          <p:cNvSpPr>
            <a:spLocks noGrp="1"/>
          </p:cNvSpPr>
          <p:nvPr>
            <p:ph idx="1"/>
          </p:nvPr>
        </p:nvSpPr>
        <p:spPr>
          <a:xfrm>
            <a:off x="191344" y="1484784"/>
            <a:ext cx="11593288" cy="3240360"/>
          </a:xfrm>
        </p:spPr>
        <p:txBody>
          <a:bodyPr>
            <a:normAutofit lnSpcReduction="10000"/>
          </a:bodyPr>
          <a:lstStyle/>
          <a:p>
            <a:pPr algn="ctr">
              <a:buNone/>
            </a:pPr>
            <a:r>
              <a:rPr lang="cs-CZ" sz="3600" b="1" dirty="0" smtClean="0">
                <a:solidFill>
                  <a:srgbClr val="FF0000"/>
                </a:solidFill>
              </a:rPr>
              <a:t> Jeden </a:t>
            </a:r>
            <a:r>
              <a:rPr lang="cs-CZ" sz="3600" b="1" dirty="0">
                <a:solidFill>
                  <a:srgbClr val="FF0000"/>
                </a:solidFill>
              </a:rPr>
              <a:t>vlk stojí daňové poplatníky za svůj život </a:t>
            </a:r>
            <a:r>
              <a:rPr lang="cs-CZ" sz="3600" b="1" dirty="0" smtClean="0">
                <a:solidFill>
                  <a:srgbClr val="FF0000"/>
                </a:solidFill>
              </a:rPr>
              <a:t>                      20 </a:t>
            </a:r>
            <a:r>
              <a:rPr lang="cs-CZ" sz="3600" b="1" dirty="0">
                <a:solidFill>
                  <a:srgbClr val="FF0000"/>
                </a:solidFill>
              </a:rPr>
              <a:t>milionů korun</a:t>
            </a:r>
          </a:p>
          <a:p>
            <a:pPr algn="ctr">
              <a:buNone/>
            </a:pPr>
            <a:r>
              <a:rPr lang="cs-CZ" sz="3600" b="1" dirty="0" smtClean="0">
                <a:solidFill>
                  <a:srgbClr val="0070C0"/>
                </a:solidFill>
              </a:rPr>
              <a:t>  V </a:t>
            </a:r>
            <a:r>
              <a:rPr lang="cs-CZ" sz="3600" b="1" dirty="0">
                <a:solidFill>
                  <a:srgbClr val="0070C0"/>
                </a:solidFill>
              </a:rPr>
              <a:t>roce </a:t>
            </a:r>
            <a:r>
              <a:rPr lang="cs-CZ" sz="3600" b="1" dirty="0" smtClean="0">
                <a:solidFill>
                  <a:srgbClr val="0070C0"/>
                </a:solidFill>
              </a:rPr>
              <a:t>2019 </a:t>
            </a:r>
            <a:r>
              <a:rPr lang="cs-CZ" sz="3600" b="1" dirty="0">
                <a:solidFill>
                  <a:srgbClr val="0070C0"/>
                </a:solidFill>
              </a:rPr>
              <a:t>bylo potvrzeno </a:t>
            </a:r>
            <a:r>
              <a:rPr lang="cs-CZ" sz="3600" b="1" dirty="0" smtClean="0">
                <a:solidFill>
                  <a:srgbClr val="0070C0"/>
                </a:solidFill>
              </a:rPr>
              <a:t>3 790 útoků a 12 487 </a:t>
            </a:r>
            <a:r>
              <a:rPr lang="cs-CZ" sz="3600" b="1" dirty="0">
                <a:solidFill>
                  <a:srgbClr val="0070C0"/>
                </a:solidFill>
              </a:rPr>
              <a:t>ovcí, stovky koz + telat a desítky psů + hříbat zabitých vlky</a:t>
            </a:r>
          </a:p>
          <a:p>
            <a:pPr algn="ctr">
              <a:buNone/>
            </a:pPr>
            <a:r>
              <a:rPr lang="cs-CZ" sz="3600" dirty="0"/>
              <a:t>V roce </a:t>
            </a:r>
            <a:r>
              <a:rPr lang="cs-CZ" sz="3600" dirty="0" smtClean="0"/>
              <a:t>2019 </a:t>
            </a:r>
            <a:r>
              <a:rPr lang="cs-CZ" sz="3600" dirty="0"/>
              <a:t>dosahovaly roční náklady ze strany státu </a:t>
            </a:r>
            <a:br>
              <a:rPr lang="cs-CZ" sz="3600" dirty="0"/>
            </a:br>
            <a:r>
              <a:rPr lang="cs-CZ" sz="3600" dirty="0" smtClean="0"/>
              <a:t>a náklady </a:t>
            </a:r>
            <a:r>
              <a:rPr lang="cs-CZ" sz="3600" dirty="0"/>
              <a:t>chovatelů </a:t>
            </a:r>
            <a:r>
              <a:rPr lang="cs-CZ" sz="3600" dirty="0" smtClean="0">
                <a:solidFill>
                  <a:srgbClr val="FF0000"/>
                </a:solidFill>
              </a:rPr>
              <a:t>1 miliardu Kč</a:t>
            </a:r>
            <a:endParaRPr lang="cs-CZ" sz="3600" dirty="0">
              <a:solidFill>
                <a:srgbClr val="FF0000"/>
              </a:solidFill>
            </a:endParaRPr>
          </a:p>
          <a:p>
            <a:pPr marL="0" indent="0">
              <a:buNone/>
            </a:pPr>
            <a:endParaRPr lang="cs-CZ" sz="800" dirty="0">
              <a:hlinkClick r:id="rId3"/>
            </a:endParaRPr>
          </a:p>
          <a:p>
            <a:pPr marL="0" indent="0">
              <a:buNone/>
            </a:pPr>
            <a:endParaRPr lang="cs-CZ" sz="800" dirty="0">
              <a:hlinkClick r:id="rId3"/>
            </a:endParaRPr>
          </a:p>
          <a:p>
            <a:pPr marL="0" indent="0">
              <a:buNone/>
            </a:pPr>
            <a:endParaRPr lang="cs-CZ" sz="800" dirty="0">
              <a:hlinkClick r:id="rId3"/>
            </a:endParaRPr>
          </a:p>
          <a:p>
            <a:pPr marL="0" indent="0">
              <a:buNone/>
            </a:pPr>
            <a:endParaRPr lang="cs-CZ" sz="800" dirty="0">
              <a:hlinkClick r:id="rId3"/>
            </a:endParaRPr>
          </a:p>
          <a:p>
            <a:pPr marL="0" indent="0">
              <a:buNone/>
            </a:pPr>
            <a:endParaRPr lang="cs-CZ" sz="800" dirty="0">
              <a:hlinkClick r:id="rId3"/>
            </a:endParaRPr>
          </a:p>
          <a:p>
            <a:pPr marL="0" indent="0">
              <a:buNone/>
            </a:pPr>
            <a:endParaRPr lang="cs-CZ" sz="800" dirty="0">
              <a:hlinkClick r:id="rId3"/>
            </a:endParaRPr>
          </a:p>
          <a:p>
            <a:pPr marL="0" indent="0">
              <a:buNone/>
            </a:pPr>
            <a:endParaRPr lang="cs-CZ" sz="800" dirty="0">
              <a:hlinkClick r:id="rId3"/>
            </a:endParaRPr>
          </a:p>
          <a:p>
            <a:pPr marL="0" indent="0">
              <a:buNone/>
            </a:pPr>
            <a:endParaRPr lang="cs-CZ" sz="800" dirty="0">
              <a:hlinkClick r:id="rId3"/>
            </a:endParaRPr>
          </a:p>
        </p:txBody>
      </p:sp>
      <p:sp>
        <p:nvSpPr>
          <p:cNvPr id="7" name="Zástupný symbol pro číslo snímku 6">
            <a:extLst>
              <a:ext uri="{FF2B5EF4-FFF2-40B4-BE49-F238E27FC236}">
                <a16:creationId xmlns:a16="http://schemas.microsoft.com/office/drawing/2014/main" xmlns="" id="{13989C90-1E8F-4000-B8A7-61692F8F4511}"/>
              </a:ext>
            </a:extLst>
          </p:cNvPr>
          <p:cNvSpPr>
            <a:spLocks noGrp="1"/>
          </p:cNvSpPr>
          <p:nvPr>
            <p:ph type="sldNum" sz="quarter" idx="12"/>
          </p:nvPr>
        </p:nvSpPr>
        <p:spPr/>
        <p:txBody>
          <a:bodyPr/>
          <a:lstStyle/>
          <a:p>
            <a:fld id="{20264769-77EF-4CD0-90DE-F7D7F2D423C4}" type="slidenum">
              <a:rPr lang="cs-CZ" smtClean="0"/>
              <a:pPr/>
              <a:t>9</a:t>
            </a:fld>
            <a:endParaRPr lang="cs-CZ" dirty="0"/>
          </a:p>
        </p:txBody>
      </p:sp>
      <p:pic>
        <p:nvPicPr>
          <p:cNvPr id="5" name="Obráze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270" y="204610"/>
            <a:ext cx="1732338" cy="1152793"/>
          </a:xfrm>
          <a:prstGeom prst="rect">
            <a:avLst/>
          </a:prstGeom>
        </p:spPr>
      </p:pic>
      <p:pic>
        <p:nvPicPr>
          <p:cNvPr id="1026" name="Picture 2" descr="Image result for Franc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10710" y="130834"/>
            <a:ext cx="1440160" cy="1345305"/>
          </a:xfrm>
          <a:prstGeom prst="rect">
            <a:avLst/>
          </a:prstGeom>
          <a:noFill/>
          <a:extLst>
            <a:ext uri="{909E8E84-426E-40DD-AFC4-6F175D3DCCD1}">
              <a14:hiddenFill xmlns:a14="http://schemas.microsoft.com/office/drawing/2010/main">
                <a:solidFill>
                  <a:srgbClr val="FFFFFF"/>
                </a:solidFill>
              </a14:hiddenFill>
            </a:ext>
          </a:extLst>
        </p:spPr>
      </p:pic>
      <p:pic>
        <p:nvPicPr>
          <p:cNvPr id="11" name="Obrázek 10" descr="huge.3.18524.jpg"/>
          <p:cNvPicPr>
            <a:picLocks noChangeAspect="1"/>
          </p:cNvPicPr>
          <p:nvPr/>
        </p:nvPicPr>
        <p:blipFill>
          <a:blip r:embed="rId6" cstate="print"/>
          <a:stretch>
            <a:fillRect/>
          </a:stretch>
        </p:blipFill>
        <p:spPr>
          <a:xfrm>
            <a:off x="4919278" y="4574433"/>
            <a:ext cx="2137420" cy="2127920"/>
          </a:xfrm>
          <a:prstGeom prst="rect">
            <a:avLst/>
          </a:prstGeom>
        </p:spPr>
      </p:pic>
      <p:pic>
        <p:nvPicPr>
          <p:cNvPr id="12" name="Obrázek 11" descr="pen.jpg"/>
          <p:cNvPicPr>
            <a:picLocks noChangeAspect="1"/>
          </p:cNvPicPr>
          <p:nvPr/>
        </p:nvPicPr>
        <p:blipFill>
          <a:blip r:embed="rId7" cstate="print"/>
          <a:stretch>
            <a:fillRect/>
          </a:stretch>
        </p:blipFill>
        <p:spPr>
          <a:xfrm>
            <a:off x="9393115" y="4807257"/>
            <a:ext cx="1584176" cy="1662270"/>
          </a:xfrm>
          <a:prstGeom prst="rect">
            <a:avLst/>
          </a:prstGeom>
        </p:spPr>
      </p:pic>
      <p:pic>
        <p:nvPicPr>
          <p:cNvPr id="13" name="Obrázek 12" descr="vlk pení.jpg"/>
          <p:cNvPicPr>
            <a:picLocks noChangeAspect="1"/>
          </p:cNvPicPr>
          <p:nvPr/>
        </p:nvPicPr>
        <p:blipFill>
          <a:blip r:embed="rId8" cstate="print"/>
          <a:stretch>
            <a:fillRect/>
          </a:stretch>
        </p:blipFill>
        <p:spPr>
          <a:xfrm>
            <a:off x="1214709" y="5116896"/>
            <a:ext cx="973460" cy="1042993"/>
          </a:xfrm>
          <a:prstGeom prst="rect">
            <a:avLst/>
          </a:prstGeom>
        </p:spPr>
      </p:pic>
    </p:spTree>
    <p:extLst>
      <p:ext uri="{BB962C8B-B14F-4D97-AF65-F5344CB8AC3E}">
        <p14:creationId xmlns:p14="http://schemas.microsoft.com/office/powerpoint/2010/main" val="12854085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Zástupný obsah 8">
            <a:extLst>
              <a:ext uri="{FF2B5EF4-FFF2-40B4-BE49-F238E27FC236}">
                <a16:creationId xmlns:a16="http://schemas.microsoft.com/office/drawing/2014/main" xmlns="" id="{CCC07B00-2194-4E80-9BC2-83A9978AF7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519936" y="2022422"/>
            <a:ext cx="6410164" cy="4351338"/>
          </a:xfrm>
        </p:spPr>
      </p:pic>
      <p:sp>
        <p:nvSpPr>
          <p:cNvPr id="21" name="Zástupný symbol pro číslo snímku 20">
            <a:extLst>
              <a:ext uri="{FF2B5EF4-FFF2-40B4-BE49-F238E27FC236}">
                <a16:creationId xmlns:a16="http://schemas.microsoft.com/office/drawing/2014/main" xmlns="" id="{DF38B6B3-068D-42E3-B5FF-65248BF899FE}"/>
              </a:ext>
            </a:extLst>
          </p:cNvPr>
          <p:cNvSpPr>
            <a:spLocks noGrp="1"/>
          </p:cNvSpPr>
          <p:nvPr>
            <p:ph type="sldNum" sz="quarter" idx="12"/>
          </p:nvPr>
        </p:nvSpPr>
        <p:spPr/>
        <p:txBody>
          <a:bodyPr/>
          <a:lstStyle/>
          <a:p>
            <a:fld id="{20264769-77EF-4CD0-90DE-F7D7F2D423C4}" type="slidenum">
              <a:rPr lang="cs-CZ" smtClean="0"/>
              <a:pPr/>
              <a:t>10</a:t>
            </a:fld>
            <a:endParaRPr lang="cs-CZ" dirty="0"/>
          </a:p>
        </p:txBody>
      </p:sp>
      <p:pic>
        <p:nvPicPr>
          <p:cNvPr id="7" name="Zástupný symbol pro obsah 4" descr="Obsah obrázku snímek obrazovky&#10;&#10;Popis vygenerován s velmi vysokou mírou spolehlivosti">
            <a:extLst>
              <a:ext uri="{FF2B5EF4-FFF2-40B4-BE49-F238E27FC236}">
                <a16:creationId xmlns:a16="http://schemas.microsoft.com/office/drawing/2014/main" xmlns="" id="{3A5C4B09-F35B-42AB-82E2-3D5E4F828FDD}"/>
              </a:ext>
            </a:extLst>
          </p:cNvPr>
          <p:cNvPicPr>
            <a:picLocks noChangeAspect="1"/>
          </p:cNvPicPr>
          <p:nvPr/>
        </p:nvPicPr>
        <p:blipFill>
          <a:blip r:embed="rId4" cstate="print"/>
          <a:stretch>
            <a:fillRect/>
          </a:stretch>
        </p:blipFill>
        <p:spPr>
          <a:xfrm>
            <a:off x="0" y="2046786"/>
            <a:ext cx="5407996" cy="4351338"/>
          </a:xfrm>
          <a:prstGeom prst="rect">
            <a:avLst/>
          </a:prstGeom>
        </p:spPr>
      </p:pic>
      <p:sp>
        <p:nvSpPr>
          <p:cNvPr id="13" name="Zástupný obsah 2">
            <a:extLst>
              <a:ext uri="{FF2B5EF4-FFF2-40B4-BE49-F238E27FC236}">
                <a16:creationId xmlns:a16="http://schemas.microsoft.com/office/drawing/2014/main" xmlns="" id="{394C98A3-A311-4A63-97EC-40E5C46B7EFC}"/>
              </a:ext>
            </a:extLst>
          </p:cNvPr>
          <p:cNvSpPr txBox="1">
            <a:spLocks/>
          </p:cNvSpPr>
          <p:nvPr/>
        </p:nvSpPr>
        <p:spPr>
          <a:xfrm>
            <a:off x="2063552" y="166749"/>
            <a:ext cx="8435280" cy="49831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cs-CZ" sz="2800" dirty="0"/>
          </a:p>
        </p:txBody>
      </p:sp>
      <p:sp>
        <p:nvSpPr>
          <p:cNvPr id="14" name="Zástupný obsah 2">
            <a:extLst>
              <a:ext uri="{FF2B5EF4-FFF2-40B4-BE49-F238E27FC236}">
                <a16:creationId xmlns:a16="http://schemas.microsoft.com/office/drawing/2014/main" xmlns="" id="{C34367F9-2B62-46E8-BF3A-60C4CCC70D87}"/>
              </a:ext>
            </a:extLst>
          </p:cNvPr>
          <p:cNvSpPr txBox="1">
            <a:spLocks/>
          </p:cNvSpPr>
          <p:nvPr/>
        </p:nvSpPr>
        <p:spPr>
          <a:xfrm>
            <a:off x="472480" y="369018"/>
            <a:ext cx="11247040" cy="49831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None/>
            </a:pPr>
            <a:r>
              <a:rPr lang="cs-CZ" sz="3000" dirty="0"/>
              <a:t>P</a:t>
            </a:r>
            <a:r>
              <a:rPr lang="cs-CZ" sz="3000" dirty="0" smtClean="0"/>
              <a:t>řes </a:t>
            </a:r>
            <a:r>
              <a:rPr lang="cs-CZ" sz="3000" dirty="0"/>
              <a:t>všechna opatření a vynaložené prostředky škody i náklady rostou</a:t>
            </a:r>
          </a:p>
        </p:txBody>
      </p:sp>
      <p:sp>
        <p:nvSpPr>
          <p:cNvPr id="22" name="TextovéPole 21">
            <a:extLst>
              <a:ext uri="{FF2B5EF4-FFF2-40B4-BE49-F238E27FC236}">
                <a16:creationId xmlns:a16="http://schemas.microsoft.com/office/drawing/2014/main" xmlns="" id="{3CC2A672-9ABE-4AB3-9587-A52464B4832F}"/>
              </a:ext>
            </a:extLst>
          </p:cNvPr>
          <p:cNvSpPr txBox="1"/>
          <p:nvPr/>
        </p:nvSpPr>
        <p:spPr>
          <a:xfrm>
            <a:off x="8729" y="1708089"/>
            <a:ext cx="6130171" cy="368476"/>
          </a:xfrm>
          <a:prstGeom prst="rect">
            <a:avLst/>
          </a:prstGeom>
          <a:noFill/>
        </p:spPr>
        <p:txBody>
          <a:bodyPr wrap="square" rtlCol="0">
            <a:spAutoFit/>
          </a:bodyPr>
          <a:lstStyle/>
          <a:p>
            <a:pPr algn="ctr"/>
            <a:r>
              <a:rPr lang="cs-CZ" b="1" dirty="0"/>
              <a:t>Počet zabitých ovcí 2004 – 2017</a:t>
            </a:r>
          </a:p>
        </p:txBody>
      </p:sp>
      <p:sp>
        <p:nvSpPr>
          <p:cNvPr id="24" name="TextovéPole 23">
            <a:extLst>
              <a:ext uri="{FF2B5EF4-FFF2-40B4-BE49-F238E27FC236}">
                <a16:creationId xmlns:a16="http://schemas.microsoft.com/office/drawing/2014/main" xmlns="" id="{3303E67F-0214-47FE-9152-4541D188AAC4}"/>
              </a:ext>
            </a:extLst>
          </p:cNvPr>
          <p:cNvSpPr txBox="1"/>
          <p:nvPr/>
        </p:nvSpPr>
        <p:spPr>
          <a:xfrm>
            <a:off x="6181800" y="1673054"/>
            <a:ext cx="6096000" cy="368476"/>
          </a:xfrm>
          <a:prstGeom prst="rect">
            <a:avLst/>
          </a:prstGeom>
          <a:noFill/>
        </p:spPr>
        <p:txBody>
          <a:bodyPr wrap="square" rtlCol="0">
            <a:spAutoFit/>
          </a:bodyPr>
          <a:lstStyle/>
          <a:p>
            <a:pPr algn="ctr"/>
            <a:r>
              <a:rPr lang="cs-CZ" b="1" dirty="0"/>
              <a:t>Náklady státu spojené s vlky 2004 – 2018 (v €)</a:t>
            </a:r>
          </a:p>
        </p:txBody>
      </p:sp>
      <p:sp>
        <p:nvSpPr>
          <p:cNvPr id="25" name="TextovéPole 24">
            <a:extLst>
              <a:ext uri="{FF2B5EF4-FFF2-40B4-BE49-F238E27FC236}">
                <a16:creationId xmlns:a16="http://schemas.microsoft.com/office/drawing/2014/main" xmlns="" id="{DB47316F-C606-4D91-B9F5-88813276B5F3}"/>
              </a:ext>
            </a:extLst>
          </p:cNvPr>
          <p:cNvSpPr txBox="1"/>
          <p:nvPr/>
        </p:nvSpPr>
        <p:spPr>
          <a:xfrm>
            <a:off x="5450896" y="6338857"/>
            <a:ext cx="3172691" cy="200055"/>
          </a:xfrm>
          <a:prstGeom prst="rect">
            <a:avLst/>
          </a:prstGeom>
          <a:noFill/>
        </p:spPr>
        <p:txBody>
          <a:bodyPr wrap="square" rtlCol="0">
            <a:spAutoFit/>
          </a:bodyPr>
          <a:lstStyle/>
          <a:p>
            <a:r>
              <a:rPr lang="cs-CZ" sz="700" dirty="0"/>
              <a:t>Zdroj grafu: </a:t>
            </a:r>
            <a:r>
              <a:rPr lang="cs-CZ" sz="700" i="1" dirty="0"/>
              <a:t>http://www.leseleveursfaceauloup.fr/le-loup/le-cout-du-loup/</a:t>
            </a:r>
          </a:p>
        </p:txBody>
      </p:sp>
      <p:sp>
        <p:nvSpPr>
          <p:cNvPr id="15" name="TextovéPole 14">
            <a:extLst>
              <a:ext uri="{FF2B5EF4-FFF2-40B4-BE49-F238E27FC236}">
                <a16:creationId xmlns:a16="http://schemas.microsoft.com/office/drawing/2014/main" xmlns="" id="{2F69A32E-F7DA-4D60-9924-EF6985462506}"/>
              </a:ext>
            </a:extLst>
          </p:cNvPr>
          <p:cNvSpPr txBox="1"/>
          <p:nvPr/>
        </p:nvSpPr>
        <p:spPr>
          <a:xfrm>
            <a:off x="-42900" y="6373760"/>
            <a:ext cx="4713316" cy="200055"/>
          </a:xfrm>
          <a:prstGeom prst="rect">
            <a:avLst/>
          </a:prstGeom>
          <a:noFill/>
        </p:spPr>
        <p:txBody>
          <a:bodyPr wrap="square" rtlCol="0">
            <a:spAutoFit/>
          </a:bodyPr>
          <a:lstStyle/>
          <a:p>
            <a:r>
              <a:rPr lang="cs-CZ" sz="700" dirty="0"/>
              <a:t>Zdroj grafu: </a:t>
            </a:r>
            <a:r>
              <a:rPr lang="cs-CZ" sz="700" i="1" dirty="0"/>
              <a:t>http://www.auvergne-rhone-alpes.developpement-durable.gouv.fr/donnees-sur-les-dommages-a3854.html</a:t>
            </a:r>
          </a:p>
        </p:txBody>
      </p:sp>
    </p:spTree>
    <p:extLst>
      <p:ext uri="{BB962C8B-B14F-4D97-AF65-F5344CB8AC3E}">
        <p14:creationId xmlns:p14="http://schemas.microsoft.com/office/powerpoint/2010/main" val="6756874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11</a:t>
            </a:fld>
            <a:endParaRPr lang="en-US" dirty="0"/>
          </a:p>
        </p:txBody>
      </p:sp>
      <p:graphicFrame>
        <p:nvGraphicFramePr>
          <p:cNvPr id="3" name="Tabulka 2"/>
          <p:cNvGraphicFramePr>
            <a:graphicFrameLocks noGrp="1"/>
          </p:cNvGraphicFramePr>
          <p:nvPr>
            <p:extLst>
              <p:ext uri="{D42A27DB-BD31-4B8C-83A1-F6EECF244321}">
                <p14:modId xmlns:p14="http://schemas.microsoft.com/office/powerpoint/2010/main" val="373299198"/>
              </p:ext>
            </p:extLst>
          </p:nvPr>
        </p:nvGraphicFramePr>
        <p:xfrm>
          <a:off x="1199456" y="1340769"/>
          <a:ext cx="9793088" cy="4176462"/>
        </p:xfrm>
        <a:graphic>
          <a:graphicData uri="http://schemas.openxmlformats.org/drawingml/2006/table">
            <a:tbl>
              <a:tblPr/>
              <a:tblGrid>
                <a:gridCol w="1108652"/>
                <a:gridCol w="5419720"/>
                <a:gridCol w="3264716"/>
              </a:tblGrid>
              <a:tr h="696077">
                <a:tc>
                  <a:txBody>
                    <a:bodyPr/>
                    <a:lstStyle/>
                    <a:p>
                      <a:pPr algn="ctr">
                        <a:lnSpc>
                          <a:spcPct val="115000"/>
                        </a:lnSpc>
                        <a:spcAft>
                          <a:spcPts val="0"/>
                        </a:spcAft>
                      </a:pPr>
                      <a:r>
                        <a:rPr lang="cs-CZ" sz="2400" b="1" dirty="0">
                          <a:latin typeface="Times New Roman"/>
                          <a:ea typeface="Calibri"/>
                          <a:cs typeface="Times New Roman"/>
                        </a:rPr>
                        <a:t>ROK</a:t>
                      </a:r>
                      <a:endParaRPr lang="cs-CZ" sz="2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b="1" dirty="0">
                          <a:latin typeface="Times New Roman"/>
                          <a:ea typeface="Calibri"/>
                          <a:cs typeface="Times New Roman"/>
                        </a:rPr>
                        <a:t>Počet útoků</a:t>
                      </a:r>
                      <a:endParaRPr lang="cs-CZ" sz="2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b="1" dirty="0">
                          <a:latin typeface="Times New Roman"/>
                          <a:ea typeface="Calibri"/>
                          <a:cs typeface="Times New Roman"/>
                        </a:rPr>
                        <a:t>Počet zabitých ovcí</a:t>
                      </a:r>
                      <a:endParaRPr lang="cs-CZ" sz="24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6077">
                <a:tc>
                  <a:txBody>
                    <a:bodyPr/>
                    <a:lstStyle/>
                    <a:p>
                      <a:pPr algn="ctr">
                        <a:lnSpc>
                          <a:spcPct val="115000"/>
                        </a:lnSpc>
                        <a:spcAft>
                          <a:spcPts val="0"/>
                        </a:spcAft>
                      </a:pPr>
                      <a:r>
                        <a:rPr lang="cs-CZ" sz="2400" dirty="0">
                          <a:latin typeface="Times New Roman"/>
                          <a:ea typeface="Calibri"/>
                          <a:cs typeface="Times New Roman"/>
                        </a:rPr>
                        <a:t>2015</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2 447</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 8 973</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6077">
                <a:tc>
                  <a:txBody>
                    <a:bodyPr/>
                    <a:lstStyle/>
                    <a:p>
                      <a:pPr algn="ctr">
                        <a:lnSpc>
                          <a:spcPct val="115000"/>
                        </a:lnSpc>
                        <a:spcAft>
                          <a:spcPts val="0"/>
                        </a:spcAft>
                      </a:pPr>
                      <a:r>
                        <a:rPr lang="cs-CZ" sz="2400" dirty="0">
                          <a:latin typeface="Times New Roman"/>
                          <a:ea typeface="Calibri"/>
                          <a:cs typeface="Times New Roman"/>
                        </a:rPr>
                        <a:t>2016</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2 756</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 9 932</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6077">
                <a:tc>
                  <a:txBody>
                    <a:bodyPr/>
                    <a:lstStyle/>
                    <a:p>
                      <a:pPr algn="ctr">
                        <a:lnSpc>
                          <a:spcPct val="115000"/>
                        </a:lnSpc>
                        <a:spcAft>
                          <a:spcPts val="0"/>
                        </a:spcAft>
                      </a:pPr>
                      <a:r>
                        <a:rPr lang="cs-CZ" sz="2400" dirty="0">
                          <a:latin typeface="Times New Roman"/>
                          <a:ea typeface="Calibri"/>
                          <a:cs typeface="Times New Roman"/>
                        </a:rPr>
                        <a:t>2017</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3 219</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11 936</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6077">
                <a:tc>
                  <a:txBody>
                    <a:bodyPr/>
                    <a:lstStyle/>
                    <a:p>
                      <a:pPr algn="ctr">
                        <a:lnSpc>
                          <a:spcPct val="115000"/>
                        </a:lnSpc>
                        <a:spcAft>
                          <a:spcPts val="0"/>
                        </a:spcAft>
                      </a:pPr>
                      <a:r>
                        <a:rPr lang="cs-CZ" sz="2400" dirty="0">
                          <a:latin typeface="Times New Roman"/>
                          <a:ea typeface="Calibri"/>
                          <a:cs typeface="Times New Roman"/>
                        </a:rPr>
                        <a:t>2018</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3 674</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12 515</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6077">
                <a:tc>
                  <a:txBody>
                    <a:bodyPr/>
                    <a:lstStyle/>
                    <a:p>
                      <a:pPr algn="ctr">
                        <a:lnSpc>
                          <a:spcPct val="115000"/>
                        </a:lnSpc>
                        <a:spcAft>
                          <a:spcPts val="0"/>
                        </a:spcAft>
                      </a:pPr>
                      <a:r>
                        <a:rPr lang="cs-CZ" sz="2400" dirty="0">
                          <a:latin typeface="Times New Roman"/>
                          <a:ea typeface="Calibri"/>
                          <a:cs typeface="Times New Roman"/>
                        </a:rPr>
                        <a:t>2019</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3 790</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cs-CZ" sz="2400" dirty="0" smtClean="0">
                          <a:latin typeface="Times New Roman"/>
                          <a:ea typeface="Calibri"/>
                          <a:cs typeface="Times New Roman"/>
                        </a:rPr>
                        <a:t>12 487</a:t>
                      </a:r>
                      <a:endParaRPr lang="cs-CZ"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551384" y="356194"/>
            <a:ext cx="1008112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Podle ofici</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á</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ln</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í</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ch </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ú</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dajů z</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 </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Francie je neust</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á</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 vzrůstaj</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í</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í</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počet </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ú</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toků a zabitých zv</a:t>
            </a:r>
            <a:r>
              <a:rPr kumimoji="0" lang="cs-CZ" sz="2000" b="0" i="0" u="none" strike="noStrike" cap="none" normalizeH="0" baseline="0" dirty="0" smtClean="0">
                <a:ln>
                  <a:noFill/>
                </a:ln>
                <a:solidFill>
                  <a:schemeClr val="tx1"/>
                </a:solidFill>
                <a:effectLst/>
                <a:latin typeface="Calibri"/>
                <a:ea typeface="Calibri" pitchFamily="34" charset="0"/>
                <a:cs typeface="Times New Roman" pitchFamily="18" charset="0"/>
              </a:rPr>
              <a:t>í</a:t>
            </a:r>
            <a:r>
              <a:rPr kumimoji="0" lang="cs-CZ"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řat</a:t>
            </a:r>
            <a:r>
              <a:rPr kumimoji="0" lang="cs-CZ" sz="2000" b="0" i="0" u="none" strike="noStrike" cap="none" normalizeH="0" baseline="0" dirty="0" smtClean="0">
                <a:ln>
                  <a:noFill/>
                </a:ln>
                <a:solidFill>
                  <a:schemeClr val="tx1"/>
                </a:solidFill>
                <a:effectLst/>
                <a:latin typeface="Arial" pitchFamily="34" charset="0"/>
                <a:cs typeface="Arial" pitchFamily="34" charset="0"/>
              </a:rPr>
              <a:t/>
            </a:r>
            <a:br>
              <a:rPr kumimoji="0" lang="cs-CZ" sz="2000" b="0" i="0" u="none" strike="noStrike" cap="none" normalizeH="0" baseline="0" dirty="0" smtClean="0">
                <a:ln>
                  <a:noFill/>
                </a:ln>
                <a:solidFill>
                  <a:schemeClr val="tx1"/>
                </a:solidFill>
                <a:effectLst/>
                <a:latin typeface="Arial" pitchFamily="34" charset="0"/>
                <a:cs typeface="Arial" pitchFamily="34" charset="0"/>
              </a:rPr>
            </a:br>
            <a:endParaRPr kumimoji="0" lang="cs-CZ"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0" y="5906115"/>
            <a:ext cx="12192000"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1000" b="0" i="0" u="sng" strike="noStrike" cap="none" normalizeH="0" baseline="30000" dirty="0" smtClean="0">
                <a:ln>
                  <a:noFill/>
                </a:ln>
                <a:solidFill>
                  <a:srgbClr val="800080"/>
                </a:solidFill>
                <a:effectLst/>
                <a:latin typeface="Calibri" pitchFamily="34" charset="0"/>
                <a:ea typeface="Calibri" pitchFamily="34" charset="0"/>
                <a:cs typeface="Times New Roman" pitchFamily="18" charset="0"/>
              </a:rPr>
              <a:t>[</a:t>
            </a:r>
            <a:r>
              <a:rPr kumimoji="0" lang="cs-CZ" sz="1000" b="0" i="0" u="sng" strike="noStrike" cap="none" normalizeH="0" baseline="30000" dirty="0" smtClean="0" bmk="">
                <a:ln>
                  <a:noFill/>
                </a:ln>
                <a:solidFill>
                  <a:srgbClr val="800080"/>
                </a:solidFill>
                <a:effectLst/>
                <a:latin typeface="Calibri" pitchFamily="34" charset="0"/>
                <a:ea typeface="Calibri" pitchFamily="34" charset="0"/>
                <a:cs typeface="Times New Roman" pitchFamily="18" charset="0"/>
              </a:rPr>
              <a:t>1]</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http://www.</a:t>
            </a:r>
            <a:r>
              <a:rPr kumimoji="0" lang="cs-CZ"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auvergne</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cs-CZ"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rhone</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cs-CZ"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alpes.developpement</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r>
              <a:rPr kumimoji="0" lang="cs-CZ"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durable.gouv.fr</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/IMG/</a:t>
            </a:r>
            <a:r>
              <a:rPr kumimoji="0" lang="cs-CZ"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pdf</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/20200116_internet_</a:t>
            </a:r>
            <a:r>
              <a:rPr kumimoji="0" lang="cs-CZ"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donnees</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_</a:t>
            </a:r>
            <a:r>
              <a:rPr kumimoji="0" lang="cs-CZ" sz="10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dommages</a:t>
            </a:r>
            <a:r>
              <a:rPr kumimoji="0" lang="cs-CZ" sz="10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_au_31decembre2019.pdf</a:t>
            </a:r>
            <a:endParaRPr kumimoji="0" lang="cs-C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pro obsah 3" descr="Francie plán.png"/>
          <p:cNvPicPr>
            <a:picLocks noGrp="1" noChangeAspect="1"/>
          </p:cNvPicPr>
          <p:nvPr>
            <p:ph idx="1"/>
          </p:nvPr>
        </p:nvPicPr>
        <p:blipFill>
          <a:blip r:embed="rId2" cstate="print"/>
          <a:stretch>
            <a:fillRect/>
          </a:stretch>
        </p:blipFill>
        <p:spPr>
          <a:xfrm>
            <a:off x="133121" y="0"/>
            <a:ext cx="3870849" cy="5805264"/>
          </a:xfrm>
        </p:spPr>
      </p:pic>
      <p:sp>
        <p:nvSpPr>
          <p:cNvPr id="5" name="TextovéPole 4"/>
          <p:cNvSpPr txBox="1"/>
          <p:nvPr/>
        </p:nvSpPr>
        <p:spPr>
          <a:xfrm>
            <a:off x="8077200" y="6461944"/>
            <a:ext cx="4191000" cy="415498"/>
          </a:xfrm>
          <a:prstGeom prst="rect">
            <a:avLst/>
          </a:prstGeom>
          <a:noFill/>
        </p:spPr>
        <p:txBody>
          <a:bodyPr wrap="square" rtlCol="0">
            <a:spAutoFit/>
          </a:bodyPr>
          <a:lstStyle/>
          <a:p>
            <a:r>
              <a:rPr lang="cs-CZ" sz="700" dirty="0"/>
              <a:t>https://www.ecologique-solidaire.gouv.fr/sites/default/files/PNA_Loup-et-activites-elevage_2018-2023.pdf</a:t>
            </a:r>
          </a:p>
          <a:p>
            <a:r>
              <a:rPr lang="cs-CZ" sz="700" dirty="0"/>
              <a:t>https://www.bfmtv.com/planete/carte-comment-le-nombre-de-loups-a-atteint-le-seuil-des-500-individus-en-france-1700835.html</a:t>
            </a:r>
          </a:p>
        </p:txBody>
      </p:sp>
      <p:sp>
        <p:nvSpPr>
          <p:cNvPr id="3" name="TextovéPole 2">
            <a:extLst>
              <a:ext uri="{FF2B5EF4-FFF2-40B4-BE49-F238E27FC236}">
                <a16:creationId xmlns:a16="http://schemas.microsoft.com/office/drawing/2014/main" xmlns="" id="{8305B6E6-0328-401F-BB97-5875E98C0C5F}"/>
              </a:ext>
            </a:extLst>
          </p:cNvPr>
          <p:cNvSpPr txBox="1"/>
          <p:nvPr/>
        </p:nvSpPr>
        <p:spPr>
          <a:xfrm>
            <a:off x="3969554" y="1080525"/>
            <a:ext cx="8222445" cy="3785652"/>
          </a:xfrm>
          <a:prstGeom prst="rect">
            <a:avLst/>
          </a:prstGeom>
          <a:noFill/>
        </p:spPr>
        <p:txBody>
          <a:bodyPr wrap="square" rtlCol="0">
            <a:spAutoFit/>
          </a:bodyPr>
          <a:lstStyle/>
          <a:p>
            <a:pPr marL="285750" indent="-285750">
              <a:buFont typeface="Arial" panose="020B0604020202020204" pitchFamily="34" charset="0"/>
              <a:buChar char="•"/>
            </a:pPr>
            <a:r>
              <a:rPr lang="cs-CZ" sz="2400" dirty="0"/>
              <a:t>Podle Národního úřadu pro lov a divočinu (ONCFS) překročil počet vlků na konci zimy 2018 stav </a:t>
            </a:r>
            <a:r>
              <a:rPr lang="cs-CZ" sz="2400" b="1" dirty="0"/>
              <a:t>500 kusů </a:t>
            </a:r>
            <a:r>
              <a:rPr lang="cs-CZ" sz="2400" dirty="0"/>
              <a:t>dospělých jedinců. Počet, o kterém se předpokládalo, že bude dosažen, podle současného vlčího plánu, až v roce 2023.</a:t>
            </a:r>
          </a:p>
          <a:p>
            <a:pPr marL="285750" indent="-285750">
              <a:buFont typeface="Arial" panose="020B0604020202020204" pitchFamily="34" charset="0"/>
              <a:buChar char="•"/>
            </a:pPr>
            <a:r>
              <a:rPr lang="cs-CZ" sz="2400" b="1" dirty="0"/>
              <a:t>Vzhledem k rychlejšímu rozšíření vlků </a:t>
            </a:r>
            <a:r>
              <a:rPr lang="cs-CZ" sz="2400" b="1" dirty="0">
                <a:solidFill>
                  <a:srgbClr val="FF0000"/>
                </a:solidFill>
              </a:rPr>
              <a:t>Emmanuel Macron oznámil zvýšení kvóty na odstřel vlků z 10 – 12% na 17 – 19 % populace (100 kusů),</a:t>
            </a:r>
            <a:r>
              <a:rPr lang="cs-CZ" sz="2400" b="1" dirty="0"/>
              <a:t> zejména s cílem omezit útoky. </a:t>
            </a:r>
          </a:p>
          <a:p>
            <a:pPr marL="285750" indent="-285750">
              <a:buFont typeface="Arial" panose="020B0604020202020204" pitchFamily="34" charset="0"/>
              <a:buChar char="•"/>
            </a:pPr>
            <a:r>
              <a:rPr lang="cs-CZ" sz="2400" b="1" dirty="0"/>
              <a:t>Francie má 7x větší rozlohu a o něco menší hustotu zalidnění (123 obyvatel na km</a:t>
            </a:r>
            <a:r>
              <a:rPr lang="cs-CZ" sz="2400" b="1" baseline="30000" dirty="0"/>
              <a:t>2</a:t>
            </a:r>
            <a:r>
              <a:rPr lang="cs-CZ" sz="2400" b="1" dirty="0"/>
              <a:t>) </a:t>
            </a:r>
            <a:r>
              <a:rPr lang="cs-CZ" sz="2400" dirty="0"/>
              <a:t/>
            </a:r>
            <a:br>
              <a:rPr lang="cs-CZ" sz="2400" dirty="0"/>
            </a:br>
            <a:endParaRPr lang="cs-CZ" sz="2400" dirty="0"/>
          </a:p>
        </p:txBody>
      </p:sp>
      <p:pic>
        <p:nvPicPr>
          <p:cNvPr id="8" name="Obrázek 7" descr="Obsah obrázku osoba, muž, držení&#10;&#10;Popis byl vytvořen automaticky">
            <a:extLst>
              <a:ext uri="{FF2B5EF4-FFF2-40B4-BE49-F238E27FC236}">
                <a16:creationId xmlns:a16="http://schemas.microsoft.com/office/drawing/2014/main" xmlns="" id="{64E91664-9728-4C22-8BC6-234913F977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64510" y="4221088"/>
            <a:ext cx="1616380" cy="2124454"/>
          </a:xfrm>
          <a:prstGeom prst="rect">
            <a:avLst/>
          </a:prstGeom>
        </p:spPr>
      </p:pic>
    </p:spTree>
    <p:extLst>
      <p:ext uri="{BB962C8B-B14F-4D97-AF65-F5344CB8AC3E}">
        <p14:creationId xmlns:p14="http://schemas.microsoft.com/office/powerpoint/2010/main" val="510256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13</a:t>
            </a:fld>
            <a:endParaRPr lang="en-US" dirty="0"/>
          </a:p>
        </p:txBody>
      </p:sp>
      <p:pic>
        <p:nvPicPr>
          <p:cNvPr id="3" name="Obrázek 2" descr="francie střelba.png"/>
          <p:cNvPicPr>
            <a:picLocks noChangeAspect="1"/>
          </p:cNvPicPr>
          <p:nvPr/>
        </p:nvPicPr>
        <p:blipFill>
          <a:blip r:embed="rId2" cstate="print"/>
          <a:stretch>
            <a:fillRect/>
          </a:stretch>
        </p:blipFill>
        <p:spPr>
          <a:xfrm>
            <a:off x="0" y="0"/>
            <a:ext cx="11019187" cy="5479776"/>
          </a:xfrm>
          <a:prstGeom prst="rect">
            <a:avLst/>
          </a:prstGeom>
        </p:spPr>
      </p:pic>
      <p:pic>
        <p:nvPicPr>
          <p:cNvPr id="5" name="Obrázek 4" descr="fr střel výcvik.png"/>
          <p:cNvPicPr>
            <a:picLocks noChangeAspect="1"/>
          </p:cNvPicPr>
          <p:nvPr/>
        </p:nvPicPr>
        <p:blipFill>
          <a:blip r:embed="rId3" cstate="print"/>
          <a:stretch>
            <a:fillRect/>
          </a:stretch>
        </p:blipFill>
        <p:spPr>
          <a:xfrm>
            <a:off x="7342990" y="2132856"/>
            <a:ext cx="4849010" cy="4330796"/>
          </a:xfrm>
          <a:prstGeom prst="rect">
            <a:avLst/>
          </a:prstGeom>
        </p:spPr>
      </p:pic>
      <p:sp>
        <p:nvSpPr>
          <p:cNvPr id="6" name="TextovéPole 5"/>
          <p:cNvSpPr txBox="1"/>
          <p:nvPr/>
        </p:nvSpPr>
        <p:spPr>
          <a:xfrm>
            <a:off x="479376" y="6381328"/>
            <a:ext cx="4752528" cy="215444"/>
          </a:xfrm>
          <a:prstGeom prst="rect">
            <a:avLst/>
          </a:prstGeom>
          <a:noFill/>
        </p:spPr>
        <p:txBody>
          <a:bodyPr wrap="square" rtlCol="0">
            <a:spAutoFit/>
          </a:bodyPr>
          <a:lstStyle/>
          <a:p>
            <a:r>
              <a:rPr lang="cs-CZ" sz="800" dirty="0" smtClean="0"/>
              <a:t>https://www.loupfrance.fr/gestion-des-impacts-du-loup/protection-des-troupeaux/</a:t>
            </a:r>
            <a:endParaRPr lang="cs-CZ" sz="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14</a:t>
            </a:fld>
            <a:endParaRPr lang="en-US" dirty="0"/>
          </a:p>
        </p:txBody>
      </p:sp>
      <p:sp>
        <p:nvSpPr>
          <p:cNvPr id="3" name="TextovéPole 2"/>
          <p:cNvSpPr txBox="1"/>
          <p:nvPr/>
        </p:nvSpPr>
        <p:spPr>
          <a:xfrm>
            <a:off x="1127448" y="6381328"/>
            <a:ext cx="6696744" cy="215444"/>
          </a:xfrm>
          <a:prstGeom prst="rect">
            <a:avLst/>
          </a:prstGeom>
          <a:noFill/>
        </p:spPr>
        <p:txBody>
          <a:bodyPr wrap="square" rtlCol="0">
            <a:spAutoFit/>
          </a:bodyPr>
          <a:lstStyle/>
          <a:p>
            <a:r>
              <a:rPr lang="cs-CZ" sz="800" dirty="0" smtClean="0"/>
              <a:t>http://www.</a:t>
            </a:r>
            <a:r>
              <a:rPr lang="cs-CZ" sz="800" dirty="0" err="1" smtClean="0"/>
              <a:t>auvergne</a:t>
            </a:r>
            <a:r>
              <a:rPr lang="cs-CZ" sz="800" dirty="0" smtClean="0"/>
              <a:t>-</a:t>
            </a:r>
            <a:r>
              <a:rPr lang="cs-CZ" sz="800" dirty="0" err="1" smtClean="0"/>
              <a:t>rhone</a:t>
            </a:r>
            <a:r>
              <a:rPr lang="cs-CZ" sz="800" dirty="0" smtClean="0"/>
              <a:t>-</a:t>
            </a:r>
            <a:r>
              <a:rPr lang="cs-CZ" sz="800" dirty="0" err="1" smtClean="0"/>
              <a:t>alpes.developpement</a:t>
            </a:r>
            <a:r>
              <a:rPr lang="cs-CZ" sz="800" dirty="0" smtClean="0"/>
              <a:t>-</a:t>
            </a:r>
            <a:r>
              <a:rPr lang="cs-CZ" sz="800" dirty="0" err="1" smtClean="0"/>
              <a:t>durable.gouv.fr</a:t>
            </a:r>
            <a:r>
              <a:rPr lang="cs-CZ" sz="800" dirty="0" smtClean="0"/>
              <a:t>/</a:t>
            </a:r>
            <a:r>
              <a:rPr lang="cs-CZ" sz="800" dirty="0" err="1" smtClean="0"/>
              <a:t>bilan</a:t>
            </a:r>
            <a:r>
              <a:rPr lang="cs-CZ" sz="800" dirty="0" smtClean="0"/>
              <a:t>-</a:t>
            </a:r>
            <a:r>
              <a:rPr lang="cs-CZ" sz="800" dirty="0" err="1" smtClean="0"/>
              <a:t>du</a:t>
            </a:r>
            <a:r>
              <a:rPr lang="cs-CZ" sz="800" dirty="0" smtClean="0"/>
              <a:t>-</a:t>
            </a:r>
            <a:r>
              <a:rPr lang="cs-CZ" sz="800" dirty="0" err="1" smtClean="0"/>
              <a:t>protocole</a:t>
            </a:r>
            <a:r>
              <a:rPr lang="cs-CZ" sz="800" dirty="0" smtClean="0"/>
              <a:t>-a14246.html</a:t>
            </a:r>
            <a:endParaRPr lang="cs-CZ" sz="800" dirty="0"/>
          </a:p>
        </p:txBody>
      </p:sp>
      <p:pic>
        <p:nvPicPr>
          <p:cNvPr id="4" name="Obrázek 3" descr="zastřelení vlci  2019.png"/>
          <p:cNvPicPr>
            <a:picLocks noChangeAspect="1"/>
          </p:cNvPicPr>
          <p:nvPr/>
        </p:nvPicPr>
        <p:blipFill>
          <a:blip r:embed="rId2" cstate="print"/>
          <a:stretch>
            <a:fillRect/>
          </a:stretch>
        </p:blipFill>
        <p:spPr>
          <a:xfrm>
            <a:off x="1919536" y="188640"/>
            <a:ext cx="7761723" cy="6080154"/>
          </a:xfrm>
          <a:prstGeom prst="rect">
            <a:avLst/>
          </a:prstGeom>
        </p:spPr>
      </p:pic>
      <p:sp>
        <p:nvSpPr>
          <p:cNvPr id="5" name="TextovéPole 4"/>
          <p:cNvSpPr txBox="1"/>
          <p:nvPr/>
        </p:nvSpPr>
        <p:spPr>
          <a:xfrm>
            <a:off x="9743728" y="1196752"/>
            <a:ext cx="2448272" cy="4247317"/>
          </a:xfrm>
          <a:prstGeom prst="rect">
            <a:avLst/>
          </a:prstGeom>
          <a:noFill/>
        </p:spPr>
        <p:txBody>
          <a:bodyPr wrap="square" rtlCol="0">
            <a:spAutoFit/>
          </a:bodyPr>
          <a:lstStyle/>
          <a:p>
            <a:pPr algn="ctr"/>
            <a:r>
              <a:rPr lang="cs-CZ" b="1" dirty="0" smtClean="0">
                <a:solidFill>
                  <a:srgbClr val="FF0000"/>
                </a:solidFill>
              </a:rPr>
              <a:t>Počet zastřelených vlků ve Francii podle jednotlivých departementů v roce 2019</a:t>
            </a:r>
          </a:p>
          <a:p>
            <a:pPr algn="ctr"/>
            <a:endParaRPr lang="cs-CZ" b="1" dirty="0" smtClean="0">
              <a:solidFill>
                <a:srgbClr val="FF0000"/>
              </a:solidFill>
            </a:endParaRPr>
          </a:p>
          <a:p>
            <a:pPr algn="ctr"/>
            <a:r>
              <a:rPr lang="cs-CZ" b="1" dirty="0" smtClean="0">
                <a:solidFill>
                  <a:srgbClr val="0070C0"/>
                </a:solidFill>
              </a:rPr>
              <a:t>Francie má aktuálně 530 vlků</a:t>
            </a:r>
          </a:p>
          <a:p>
            <a:pPr algn="ctr"/>
            <a:endParaRPr lang="cs-CZ" b="1" dirty="0" smtClean="0"/>
          </a:p>
          <a:p>
            <a:pPr algn="ctr"/>
            <a:r>
              <a:rPr lang="cs-CZ" b="1" dirty="0" smtClean="0"/>
              <a:t>Francie má 7x větší rozlohu !</a:t>
            </a:r>
          </a:p>
          <a:p>
            <a:pPr algn="ctr"/>
            <a:endParaRPr lang="cs-CZ" b="1" dirty="0" smtClean="0">
              <a:solidFill>
                <a:srgbClr val="FF0000"/>
              </a:solidFill>
            </a:endParaRPr>
          </a:p>
          <a:p>
            <a:pPr algn="ctr"/>
            <a:endParaRPr lang="cs-CZ" b="1" dirty="0" smtClean="0">
              <a:solidFill>
                <a:srgbClr val="FF0000"/>
              </a:solidFill>
            </a:endParaRPr>
          </a:p>
          <a:p>
            <a:pPr algn="ctr"/>
            <a:r>
              <a:rPr lang="cs-CZ" b="1" dirty="0" smtClean="0">
                <a:solidFill>
                  <a:srgbClr val="FF0000"/>
                </a:solidFill>
              </a:rPr>
              <a:t>A naše požadavky jsou extrémní ?!</a:t>
            </a:r>
            <a:endParaRPr lang="cs-CZ" b="1"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a:extLst>
              <a:ext uri="{FF2B5EF4-FFF2-40B4-BE49-F238E27FC236}">
                <a16:creationId xmlns:a16="http://schemas.microsoft.com/office/drawing/2014/main" xmlns="" id="{B322E16E-5CD5-45B4-AECF-8AC52D3DB57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41" b="14094"/>
          <a:stretch/>
        </p:blipFill>
        <p:spPr>
          <a:xfrm>
            <a:off x="10047609" y="0"/>
            <a:ext cx="2337495" cy="1677420"/>
          </a:xfrm>
          <a:prstGeom prst="rect">
            <a:avLst/>
          </a:prstGeom>
        </p:spPr>
      </p:pic>
      <p:sp>
        <p:nvSpPr>
          <p:cNvPr id="2" name="Nadpis 1">
            <a:extLst>
              <a:ext uri="{FF2B5EF4-FFF2-40B4-BE49-F238E27FC236}">
                <a16:creationId xmlns:a16="http://schemas.microsoft.com/office/drawing/2014/main" xmlns="" id="{D153A289-6D60-4479-B484-7A2E3DADEC25}"/>
              </a:ext>
            </a:extLst>
          </p:cNvPr>
          <p:cNvSpPr>
            <a:spLocks noGrp="1"/>
          </p:cNvSpPr>
          <p:nvPr>
            <p:ph type="title"/>
          </p:nvPr>
        </p:nvSpPr>
        <p:spPr>
          <a:xfrm>
            <a:off x="609600" y="136520"/>
            <a:ext cx="10972800" cy="1143000"/>
          </a:xfrm>
        </p:spPr>
        <p:txBody>
          <a:bodyPr/>
          <a:lstStyle/>
          <a:p>
            <a:pPr algn="ctr"/>
            <a:r>
              <a:rPr lang="cs-CZ" b="1" dirty="0"/>
              <a:t>Situace v Německu</a:t>
            </a:r>
          </a:p>
        </p:txBody>
      </p:sp>
      <p:sp>
        <p:nvSpPr>
          <p:cNvPr id="3" name="Zástupný obsah 2">
            <a:extLst>
              <a:ext uri="{FF2B5EF4-FFF2-40B4-BE49-F238E27FC236}">
                <a16:creationId xmlns:a16="http://schemas.microsoft.com/office/drawing/2014/main" xmlns="" id="{75F36221-0E00-4CE0-A757-54C669F4F0FD}"/>
              </a:ext>
            </a:extLst>
          </p:cNvPr>
          <p:cNvSpPr>
            <a:spLocks noGrp="1"/>
          </p:cNvSpPr>
          <p:nvPr>
            <p:ph idx="1"/>
          </p:nvPr>
        </p:nvSpPr>
        <p:spPr>
          <a:xfrm>
            <a:off x="479376" y="1169099"/>
            <a:ext cx="10153128" cy="4755784"/>
          </a:xfrm>
        </p:spPr>
        <p:txBody>
          <a:bodyPr>
            <a:normAutofit/>
          </a:bodyPr>
          <a:lstStyle/>
          <a:p>
            <a:r>
              <a:rPr lang="cs-CZ" sz="2400" dirty="0"/>
              <a:t>Dramatický nárůst škod v posledních letech i přes přijatá ochranná opatření a dlouholetou zkušenost s vlky</a:t>
            </a:r>
          </a:p>
          <a:p>
            <a:r>
              <a:rPr lang="cs-CZ" sz="2400" dirty="0">
                <a:solidFill>
                  <a:srgbClr val="FF0000"/>
                </a:solidFill>
              </a:rPr>
              <a:t>Počet útoků </a:t>
            </a:r>
            <a:r>
              <a:rPr lang="cs-CZ" sz="2400" dirty="0"/>
              <a:t>na hospodářská a domácí zvířata </a:t>
            </a:r>
            <a:r>
              <a:rPr lang="cs-CZ" sz="2400" dirty="0">
                <a:solidFill>
                  <a:srgbClr val="FF0000"/>
                </a:solidFill>
              </a:rPr>
              <a:t>od roku 2013 stoupá </a:t>
            </a:r>
            <a:r>
              <a:rPr lang="cs-CZ" sz="2400" dirty="0"/>
              <a:t>v Německu </a:t>
            </a:r>
            <a:r>
              <a:rPr lang="cs-CZ" sz="2400" dirty="0">
                <a:solidFill>
                  <a:srgbClr val="FF0000"/>
                </a:solidFill>
              </a:rPr>
              <a:t>o 30 – 35 % ročně</a:t>
            </a:r>
          </a:p>
          <a:p>
            <a:r>
              <a:rPr lang="cs-CZ" sz="2400" dirty="0"/>
              <a:t>Avšak </a:t>
            </a:r>
            <a:r>
              <a:rPr lang="cs-CZ" sz="2400" dirty="0">
                <a:solidFill>
                  <a:srgbClr val="FF0000"/>
                </a:solidFill>
              </a:rPr>
              <a:t>škody na hospodářských a domácích zvířatech od roku 2013 stoupají dokonce o 50 – 90 % ročně</a:t>
            </a:r>
          </a:p>
          <a:p>
            <a:r>
              <a:rPr lang="cs-CZ" sz="2400" dirty="0"/>
              <a:t>Útoky jsou jednak čím dál častější a hlavně čím dál ničivější</a:t>
            </a:r>
          </a:p>
          <a:p>
            <a:endParaRPr lang="cs-CZ" sz="2400" dirty="0"/>
          </a:p>
        </p:txBody>
      </p:sp>
      <p:sp>
        <p:nvSpPr>
          <p:cNvPr id="14" name="Zástupný symbol pro číslo snímku 13">
            <a:extLst>
              <a:ext uri="{FF2B5EF4-FFF2-40B4-BE49-F238E27FC236}">
                <a16:creationId xmlns:a16="http://schemas.microsoft.com/office/drawing/2014/main" xmlns="" id="{FAC94EE3-7DBF-44D0-B378-F2E068E04EFC}"/>
              </a:ext>
            </a:extLst>
          </p:cNvPr>
          <p:cNvSpPr>
            <a:spLocks noGrp="1"/>
          </p:cNvSpPr>
          <p:nvPr>
            <p:ph type="sldNum" sz="quarter" idx="12"/>
          </p:nvPr>
        </p:nvSpPr>
        <p:spPr/>
        <p:txBody>
          <a:bodyPr/>
          <a:lstStyle/>
          <a:p>
            <a:fld id="{20264769-77EF-4CD0-90DE-F7D7F2D423C4}" type="slidenum">
              <a:rPr lang="cs-CZ" smtClean="0"/>
              <a:pPr/>
              <a:t>15</a:t>
            </a:fld>
            <a:endParaRPr lang="cs-CZ"/>
          </a:p>
        </p:txBody>
      </p:sp>
      <p:sp>
        <p:nvSpPr>
          <p:cNvPr id="4" name="Zástupný symbol pro obsah 2">
            <a:extLst>
              <a:ext uri="{FF2B5EF4-FFF2-40B4-BE49-F238E27FC236}">
                <a16:creationId xmlns:a16="http://schemas.microsoft.com/office/drawing/2014/main" xmlns="" id="{BBFA6256-0FA0-4A6D-8B9C-D374BC2C154B}"/>
              </a:ext>
            </a:extLst>
          </p:cNvPr>
          <p:cNvSpPr txBox="1">
            <a:spLocks/>
          </p:cNvSpPr>
          <p:nvPr/>
        </p:nvSpPr>
        <p:spPr>
          <a:xfrm>
            <a:off x="2362200" y="267413"/>
            <a:ext cx="10515600" cy="435133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cs-CZ" dirty="0"/>
          </a:p>
        </p:txBody>
      </p:sp>
      <p:sp>
        <p:nvSpPr>
          <p:cNvPr id="10" name="Obdélník 9">
            <a:extLst>
              <a:ext uri="{FF2B5EF4-FFF2-40B4-BE49-F238E27FC236}">
                <a16:creationId xmlns:a16="http://schemas.microsoft.com/office/drawing/2014/main" xmlns="" id="{4E9B0F98-AD1B-4233-9373-4B9A1769B5C6}"/>
              </a:ext>
            </a:extLst>
          </p:cNvPr>
          <p:cNvSpPr/>
          <p:nvPr/>
        </p:nvSpPr>
        <p:spPr>
          <a:xfrm>
            <a:off x="4655840" y="6657945"/>
            <a:ext cx="4572000" cy="200055"/>
          </a:xfrm>
          <a:prstGeom prst="rect">
            <a:avLst/>
          </a:prstGeom>
        </p:spPr>
        <p:txBody>
          <a:bodyPr>
            <a:spAutoFit/>
          </a:bodyPr>
          <a:lstStyle/>
          <a:p>
            <a:r>
              <a:rPr lang="cs-CZ" sz="700" dirty="0"/>
              <a:t> Zdroj obrázku: https://i.ytimg.com/vi/DSGPMAqUjaE/hqdefault.jpg</a:t>
            </a:r>
          </a:p>
        </p:txBody>
      </p:sp>
      <p:pic>
        <p:nvPicPr>
          <p:cNvPr id="13" name="Obrázek 12" descr="maxresdefault.jpg"/>
          <p:cNvPicPr>
            <a:picLocks noChangeAspect="1"/>
          </p:cNvPicPr>
          <p:nvPr/>
        </p:nvPicPr>
        <p:blipFill>
          <a:blip r:embed="rId4" cstate="print"/>
          <a:stretch>
            <a:fillRect/>
          </a:stretch>
        </p:blipFill>
        <p:spPr>
          <a:xfrm>
            <a:off x="3880094" y="4176465"/>
            <a:ext cx="4431813" cy="2492895"/>
          </a:xfrm>
          <a:prstGeom prst="rect">
            <a:avLst/>
          </a:prstGeom>
        </p:spPr>
      </p:pic>
      <p:pic>
        <p:nvPicPr>
          <p:cNvPr id="11" name="Obrázek 10" descr="depositphotos_113287988-stock-photo-3d-man-standing-and-presenting.jpg"/>
          <p:cNvPicPr>
            <a:picLocks noChangeAspect="1"/>
          </p:cNvPicPr>
          <p:nvPr/>
        </p:nvPicPr>
        <p:blipFill>
          <a:blip r:embed="rId5" cstate="print"/>
          <a:stretch>
            <a:fillRect/>
          </a:stretch>
        </p:blipFill>
        <p:spPr>
          <a:xfrm>
            <a:off x="263352" y="4700960"/>
            <a:ext cx="2880320" cy="2157040"/>
          </a:xfrm>
          <a:prstGeom prst="rect">
            <a:avLst/>
          </a:prstGeom>
        </p:spPr>
      </p:pic>
    </p:spTree>
    <p:extLst>
      <p:ext uri="{BB962C8B-B14F-4D97-AF65-F5344CB8AC3E}">
        <p14:creationId xmlns:p14="http://schemas.microsoft.com/office/powerpoint/2010/main" val="119507535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16</a:t>
            </a:fld>
            <a:endParaRPr lang="en-US" dirty="0"/>
          </a:p>
        </p:txBody>
      </p:sp>
      <p:pic>
        <p:nvPicPr>
          <p:cNvPr id="4" name="Obrázek 3" descr="2000.png"/>
          <p:cNvPicPr>
            <a:picLocks noChangeAspect="1"/>
          </p:cNvPicPr>
          <p:nvPr/>
        </p:nvPicPr>
        <p:blipFill>
          <a:blip r:embed="rId2" cstate="print"/>
          <a:stretch>
            <a:fillRect/>
          </a:stretch>
        </p:blipFill>
        <p:spPr>
          <a:xfrm>
            <a:off x="0" y="320878"/>
            <a:ext cx="12192000" cy="6216243"/>
          </a:xfrm>
          <a:prstGeom prst="rect">
            <a:avLst/>
          </a:prstGeom>
        </p:spPr>
      </p:pic>
      <p:sp>
        <p:nvSpPr>
          <p:cNvPr id="3" name="TextovéPole 2">
            <a:extLst>
              <a:ext uri="{FF2B5EF4-FFF2-40B4-BE49-F238E27FC236}">
                <a16:creationId xmlns:a16="http://schemas.microsoft.com/office/drawing/2014/main" xmlns="" id="{B97B1C19-CEF8-484C-8C50-EF781BC133A9}"/>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2000 - 2001</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17</a:t>
            </a:fld>
            <a:endParaRPr lang="en-US" dirty="0"/>
          </a:p>
        </p:txBody>
      </p:sp>
      <p:pic>
        <p:nvPicPr>
          <p:cNvPr id="3" name="Obrázek 2" descr="2005.png"/>
          <p:cNvPicPr>
            <a:picLocks noChangeAspect="1"/>
          </p:cNvPicPr>
          <p:nvPr/>
        </p:nvPicPr>
        <p:blipFill>
          <a:blip r:embed="rId2" cstate="print"/>
          <a:stretch>
            <a:fillRect/>
          </a:stretch>
        </p:blipFill>
        <p:spPr>
          <a:xfrm>
            <a:off x="0" y="335561"/>
            <a:ext cx="12192000" cy="6186877"/>
          </a:xfrm>
          <a:prstGeom prst="rect">
            <a:avLst/>
          </a:prstGeom>
        </p:spPr>
      </p:pic>
      <p:sp>
        <p:nvSpPr>
          <p:cNvPr id="4" name="TextovéPole 3">
            <a:extLst>
              <a:ext uri="{FF2B5EF4-FFF2-40B4-BE49-F238E27FC236}">
                <a16:creationId xmlns:a16="http://schemas.microsoft.com/office/drawing/2014/main" xmlns="" id="{971ABDF5-3F50-4B02-AC63-83B155D0A9E5}"/>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2005 - 2006</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18</a:t>
            </a:fld>
            <a:endParaRPr lang="en-US" dirty="0"/>
          </a:p>
        </p:txBody>
      </p:sp>
      <p:pic>
        <p:nvPicPr>
          <p:cNvPr id="3" name="Obrázek 2" descr="2007.png"/>
          <p:cNvPicPr>
            <a:picLocks noChangeAspect="1"/>
          </p:cNvPicPr>
          <p:nvPr/>
        </p:nvPicPr>
        <p:blipFill>
          <a:blip r:embed="rId2" cstate="print"/>
          <a:stretch>
            <a:fillRect/>
          </a:stretch>
        </p:blipFill>
        <p:spPr>
          <a:xfrm>
            <a:off x="0" y="309862"/>
            <a:ext cx="12192000" cy="6238276"/>
          </a:xfrm>
          <a:prstGeom prst="rect">
            <a:avLst/>
          </a:prstGeom>
        </p:spPr>
      </p:pic>
      <p:sp>
        <p:nvSpPr>
          <p:cNvPr id="4" name="TextovéPole 3">
            <a:extLst>
              <a:ext uri="{FF2B5EF4-FFF2-40B4-BE49-F238E27FC236}">
                <a16:creationId xmlns:a16="http://schemas.microsoft.com/office/drawing/2014/main" xmlns="" id="{F57DD651-2F99-462C-BAC3-764949580F05}"/>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2007 - 2008</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19</a:t>
            </a:fld>
            <a:endParaRPr lang="en-US" dirty="0"/>
          </a:p>
        </p:txBody>
      </p:sp>
      <p:pic>
        <p:nvPicPr>
          <p:cNvPr id="3" name="Obrázek 2" descr="2008.png"/>
          <p:cNvPicPr>
            <a:picLocks noChangeAspect="1"/>
          </p:cNvPicPr>
          <p:nvPr/>
        </p:nvPicPr>
        <p:blipFill>
          <a:blip r:embed="rId2" cstate="print"/>
          <a:stretch>
            <a:fillRect/>
          </a:stretch>
        </p:blipFill>
        <p:spPr>
          <a:xfrm>
            <a:off x="0" y="322665"/>
            <a:ext cx="12192000" cy="6212670"/>
          </a:xfrm>
          <a:prstGeom prst="rect">
            <a:avLst/>
          </a:prstGeom>
        </p:spPr>
      </p:pic>
      <p:sp>
        <p:nvSpPr>
          <p:cNvPr id="4" name="TextovéPole 3">
            <a:extLst>
              <a:ext uri="{FF2B5EF4-FFF2-40B4-BE49-F238E27FC236}">
                <a16:creationId xmlns:a16="http://schemas.microsoft.com/office/drawing/2014/main" xmlns="" id="{E9158257-C638-4EA8-ADBA-875A4C42D42E}"/>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2008 - 2009</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20</a:t>
            </a:fld>
            <a:endParaRPr lang="en-US" dirty="0"/>
          </a:p>
        </p:txBody>
      </p:sp>
      <p:pic>
        <p:nvPicPr>
          <p:cNvPr id="3" name="Obrázek 2" descr="2010.png"/>
          <p:cNvPicPr>
            <a:picLocks noChangeAspect="1"/>
          </p:cNvPicPr>
          <p:nvPr/>
        </p:nvPicPr>
        <p:blipFill>
          <a:blip r:embed="rId2" cstate="print"/>
          <a:stretch>
            <a:fillRect/>
          </a:stretch>
        </p:blipFill>
        <p:spPr>
          <a:xfrm>
            <a:off x="0" y="302565"/>
            <a:ext cx="12192000" cy="6252869"/>
          </a:xfrm>
          <a:prstGeom prst="rect">
            <a:avLst/>
          </a:prstGeom>
        </p:spPr>
      </p:pic>
      <p:sp>
        <p:nvSpPr>
          <p:cNvPr id="4" name="TextovéPole 3">
            <a:extLst>
              <a:ext uri="{FF2B5EF4-FFF2-40B4-BE49-F238E27FC236}">
                <a16:creationId xmlns:a16="http://schemas.microsoft.com/office/drawing/2014/main" xmlns="" id="{584639AD-27AA-46AA-908E-EC197C6EF15A}"/>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2010 - 2011</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21</a:t>
            </a:fld>
            <a:endParaRPr lang="en-US" dirty="0"/>
          </a:p>
        </p:txBody>
      </p:sp>
      <p:pic>
        <p:nvPicPr>
          <p:cNvPr id="3" name="Obrázek 2" descr="2011.png"/>
          <p:cNvPicPr>
            <a:picLocks noChangeAspect="1"/>
          </p:cNvPicPr>
          <p:nvPr/>
        </p:nvPicPr>
        <p:blipFill>
          <a:blip r:embed="rId2" cstate="print"/>
          <a:stretch>
            <a:fillRect/>
          </a:stretch>
        </p:blipFill>
        <p:spPr>
          <a:xfrm>
            <a:off x="0" y="302753"/>
            <a:ext cx="12192000" cy="6252494"/>
          </a:xfrm>
          <a:prstGeom prst="rect">
            <a:avLst/>
          </a:prstGeom>
        </p:spPr>
      </p:pic>
      <p:sp>
        <p:nvSpPr>
          <p:cNvPr id="4" name="TextovéPole 3">
            <a:extLst>
              <a:ext uri="{FF2B5EF4-FFF2-40B4-BE49-F238E27FC236}">
                <a16:creationId xmlns:a16="http://schemas.microsoft.com/office/drawing/2014/main" xmlns="" id="{414C6037-1F37-46A4-99D1-F958BE05E266}"/>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2011 - 2012</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22</a:t>
            </a:fld>
            <a:endParaRPr lang="en-US" dirty="0"/>
          </a:p>
        </p:txBody>
      </p:sp>
      <p:pic>
        <p:nvPicPr>
          <p:cNvPr id="3" name="Obrázek 2" descr="2012.png"/>
          <p:cNvPicPr>
            <a:picLocks noChangeAspect="1"/>
          </p:cNvPicPr>
          <p:nvPr/>
        </p:nvPicPr>
        <p:blipFill>
          <a:blip r:embed="rId2" cstate="print"/>
          <a:stretch>
            <a:fillRect/>
          </a:stretch>
        </p:blipFill>
        <p:spPr>
          <a:xfrm>
            <a:off x="0" y="318870"/>
            <a:ext cx="12192000" cy="6220259"/>
          </a:xfrm>
          <a:prstGeom prst="rect">
            <a:avLst/>
          </a:prstGeom>
        </p:spPr>
      </p:pic>
      <p:sp>
        <p:nvSpPr>
          <p:cNvPr id="4" name="TextovéPole 3">
            <a:extLst>
              <a:ext uri="{FF2B5EF4-FFF2-40B4-BE49-F238E27FC236}">
                <a16:creationId xmlns:a16="http://schemas.microsoft.com/office/drawing/2014/main" xmlns="" id="{04D25EF1-2CB0-4123-9D7A-18A80D5B7261}"/>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2012 - 2013</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23</a:t>
            </a:fld>
            <a:endParaRPr lang="en-US" dirty="0"/>
          </a:p>
        </p:txBody>
      </p:sp>
      <p:pic>
        <p:nvPicPr>
          <p:cNvPr id="3" name="Obrázek 2" descr="2013.png"/>
          <p:cNvPicPr>
            <a:picLocks noChangeAspect="1"/>
          </p:cNvPicPr>
          <p:nvPr/>
        </p:nvPicPr>
        <p:blipFill>
          <a:blip r:embed="rId2" cstate="print"/>
          <a:stretch>
            <a:fillRect/>
          </a:stretch>
        </p:blipFill>
        <p:spPr>
          <a:xfrm>
            <a:off x="0" y="318796"/>
            <a:ext cx="12192000" cy="6220408"/>
          </a:xfrm>
          <a:prstGeom prst="rect">
            <a:avLst/>
          </a:prstGeom>
        </p:spPr>
      </p:pic>
      <p:sp>
        <p:nvSpPr>
          <p:cNvPr id="4" name="TextovéPole 3">
            <a:extLst>
              <a:ext uri="{FF2B5EF4-FFF2-40B4-BE49-F238E27FC236}">
                <a16:creationId xmlns:a16="http://schemas.microsoft.com/office/drawing/2014/main" xmlns="" id="{118CBD37-5F8D-42A4-93B1-71D4C249E366}"/>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2013 - 2014</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24</a:t>
            </a:fld>
            <a:endParaRPr lang="en-US" dirty="0"/>
          </a:p>
        </p:txBody>
      </p:sp>
      <p:pic>
        <p:nvPicPr>
          <p:cNvPr id="3" name="Obrázek 2" descr="2014.png"/>
          <p:cNvPicPr>
            <a:picLocks noChangeAspect="1"/>
          </p:cNvPicPr>
          <p:nvPr/>
        </p:nvPicPr>
        <p:blipFill>
          <a:blip r:embed="rId2" cstate="print"/>
          <a:stretch>
            <a:fillRect/>
          </a:stretch>
        </p:blipFill>
        <p:spPr>
          <a:xfrm>
            <a:off x="0" y="318870"/>
            <a:ext cx="12192000" cy="6220259"/>
          </a:xfrm>
          <a:prstGeom prst="rect">
            <a:avLst/>
          </a:prstGeom>
        </p:spPr>
      </p:pic>
      <p:sp>
        <p:nvSpPr>
          <p:cNvPr id="4" name="TextovéPole 3">
            <a:extLst>
              <a:ext uri="{FF2B5EF4-FFF2-40B4-BE49-F238E27FC236}">
                <a16:creationId xmlns:a16="http://schemas.microsoft.com/office/drawing/2014/main" xmlns="" id="{B8391645-A7CE-4F0A-972C-A972ABBA1157}"/>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2014 – 2015</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25</a:t>
            </a:fld>
            <a:endParaRPr lang="en-US" dirty="0"/>
          </a:p>
        </p:txBody>
      </p:sp>
      <p:pic>
        <p:nvPicPr>
          <p:cNvPr id="3" name="Obrázek 2" descr="2015.png"/>
          <p:cNvPicPr>
            <a:picLocks noChangeAspect="1"/>
          </p:cNvPicPr>
          <p:nvPr/>
        </p:nvPicPr>
        <p:blipFill>
          <a:blip r:embed="rId2" cstate="print"/>
          <a:stretch>
            <a:fillRect/>
          </a:stretch>
        </p:blipFill>
        <p:spPr>
          <a:xfrm>
            <a:off x="0" y="339147"/>
            <a:ext cx="12192000" cy="6179706"/>
          </a:xfrm>
          <a:prstGeom prst="rect">
            <a:avLst/>
          </a:prstGeom>
        </p:spPr>
      </p:pic>
      <p:sp>
        <p:nvSpPr>
          <p:cNvPr id="4" name="TextovéPole 3">
            <a:extLst>
              <a:ext uri="{FF2B5EF4-FFF2-40B4-BE49-F238E27FC236}">
                <a16:creationId xmlns:a16="http://schemas.microsoft.com/office/drawing/2014/main" xmlns="" id="{01679108-2F9B-4081-B58B-3E475B76A3FC}"/>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2015 - 2016</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26</a:t>
            </a:fld>
            <a:endParaRPr lang="en-US" dirty="0"/>
          </a:p>
        </p:txBody>
      </p:sp>
      <p:pic>
        <p:nvPicPr>
          <p:cNvPr id="3" name="Obrázek 2" descr="2016.png"/>
          <p:cNvPicPr>
            <a:picLocks noChangeAspect="1"/>
          </p:cNvPicPr>
          <p:nvPr/>
        </p:nvPicPr>
        <p:blipFill>
          <a:blip r:embed="rId2" cstate="print"/>
          <a:stretch>
            <a:fillRect/>
          </a:stretch>
        </p:blipFill>
        <p:spPr>
          <a:xfrm>
            <a:off x="0" y="322735"/>
            <a:ext cx="12192000" cy="6212530"/>
          </a:xfrm>
          <a:prstGeom prst="rect">
            <a:avLst/>
          </a:prstGeom>
        </p:spPr>
      </p:pic>
      <p:sp>
        <p:nvSpPr>
          <p:cNvPr id="4" name="TextovéPole 3">
            <a:extLst>
              <a:ext uri="{FF2B5EF4-FFF2-40B4-BE49-F238E27FC236}">
                <a16:creationId xmlns:a16="http://schemas.microsoft.com/office/drawing/2014/main" xmlns="" id="{1B9B748A-26E6-4329-8A30-E5AFEE5CF8FF}"/>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2016 - 2017</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27</a:t>
            </a:fld>
            <a:endParaRPr lang="en-US" dirty="0"/>
          </a:p>
        </p:txBody>
      </p:sp>
      <p:pic>
        <p:nvPicPr>
          <p:cNvPr id="3" name="Obrázek 2" descr="2017.png"/>
          <p:cNvPicPr>
            <a:picLocks noChangeAspect="1"/>
          </p:cNvPicPr>
          <p:nvPr/>
        </p:nvPicPr>
        <p:blipFill>
          <a:blip r:embed="rId2" cstate="print"/>
          <a:stretch>
            <a:fillRect/>
          </a:stretch>
        </p:blipFill>
        <p:spPr>
          <a:xfrm>
            <a:off x="0" y="280436"/>
            <a:ext cx="12192000" cy="6297127"/>
          </a:xfrm>
          <a:prstGeom prst="rect">
            <a:avLst/>
          </a:prstGeom>
        </p:spPr>
      </p:pic>
      <p:sp>
        <p:nvSpPr>
          <p:cNvPr id="4" name="TextovéPole 3">
            <a:extLst>
              <a:ext uri="{FF2B5EF4-FFF2-40B4-BE49-F238E27FC236}">
                <a16:creationId xmlns:a16="http://schemas.microsoft.com/office/drawing/2014/main" xmlns="" id="{DB332327-EEDC-4FCD-8302-CD0A03621E0F}"/>
              </a:ext>
            </a:extLst>
          </p:cNvPr>
          <p:cNvSpPr txBox="1"/>
          <p:nvPr/>
        </p:nvSpPr>
        <p:spPr>
          <a:xfrm>
            <a:off x="5339916" y="0"/>
            <a:ext cx="1512168" cy="400110"/>
          </a:xfrm>
          <a:prstGeom prst="rect">
            <a:avLst/>
          </a:prstGeom>
          <a:noFill/>
        </p:spPr>
        <p:txBody>
          <a:bodyPr wrap="square" rtlCol="0">
            <a:spAutoFit/>
          </a:bodyPr>
          <a:lstStyle/>
          <a:p>
            <a:r>
              <a:rPr lang="cs-CZ" sz="2000" b="1" dirty="0">
                <a:solidFill>
                  <a:srgbClr val="FF0000"/>
                </a:solidFill>
              </a:rPr>
              <a:t>2017 - 2018</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ástupný symbol pro číslo snímku 15">
            <a:extLst>
              <a:ext uri="{FF2B5EF4-FFF2-40B4-BE49-F238E27FC236}">
                <a16:creationId xmlns:a16="http://schemas.microsoft.com/office/drawing/2014/main" xmlns="" id="{AC795725-D440-4943-B1BD-A060771EAC70}"/>
              </a:ext>
            </a:extLst>
          </p:cNvPr>
          <p:cNvSpPr>
            <a:spLocks noGrp="1"/>
          </p:cNvSpPr>
          <p:nvPr>
            <p:ph type="sldNum" sz="quarter" idx="12"/>
          </p:nvPr>
        </p:nvSpPr>
        <p:spPr/>
        <p:txBody>
          <a:bodyPr/>
          <a:lstStyle/>
          <a:p>
            <a:fld id="{20264769-77EF-4CD0-90DE-F7D7F2D423C4}" type="slidenum">
              <a:rPr lang="cs-CZ" smtClean="0"/>
              <a:pPr/>
              <a:t>28</a:t>
            </a:fld>
            <a:endParaRPr lang="cs-CZ"/>
          </a:p>
        </p:txBody>
      </p:sp>
      <p:sp>
        <p:nvSpPr>
          <p:cNvPr id="6" name="TextovéPole 5">
            <a:extLst>
              <a:ext uri="{FF2B5EF4-FFF2-40B4-BE49-F238E27FC236}">
                <a16:creationId xmlns:a16="http://schemas.microsoft.com/office/drawing/2014/main" xmlns="" id="{81E49579-12D5-4D4F-84A6-DE05598FD79B}"/>
              </a:ext>
            </a:extLst>
          </p:cNvPr>
          <p:cNvSpPr txBox="1"/>
          <p:nvPr/>
        </p:nvSpPr>
        <p:spPr>
          <a:xfrm>
            <a:off x="3016127" y="-20706"/>
            <a:ext cx="5710335" cy="369332"/>
          </a:xfrm>
          <a:prstGeom prst="rect">
            <a:avLst/>
          </a:prstGeom>
          <a:noFill/>
        </p:spPr>
        <p:txBody>
          <a:bodyPr wrap="square" rtlCol="0">
            <a:spAutoFit/>
          </a:bodyPr>
          <a:lstStyle/>
          <a:p>
            <a:r>
              <a:rPr lang="cs-CZ" b="1" dirty="0"/>
              <a:t>Počet útoků a počet napadnutých zvířat vlky (2000 – </a:t>
            </a:r>
            <a:r>
              <a:rPr lang="cs-CZ" b="1" dirty="0" smtClean="0"/>
              <a:t>2019)</a:t>
            </a:r>
            <a:endParaRPr lang="cs-CZ" b="1" dirty="0"/>
          </a:p>
        </p:txBody>
      </p:sp>
      <p:sp>
        <p:nvSpPr>
          <p:cNvPr id="10" name="Obdélník 9">
            <a:extLst>
              <a:ext uri="{FF2B5EF4-FFF2-40B4-BE49-F238E27FC236}">
                <a16:creationId xmlns:a16="http://schemas.microsoft.com/office/drawing/2014/main" xmlns="" id="{6C58931B-4142-4E90-9F6B-0C21C8C64080}"/>
              </a:ext>
            </a:extLst>
          </p:cNvPr>
          <p:cNvSpPr/>
          <p:nvPr/>
        </p:nvSpPr>
        <p:spPr>
          <a:xfrm>
            <a:off x="0" y="6525344"/>
            <a:ext cx="4572000" cy="200055"/>
          </a:xfrm>
          <a:prstGeom prst="rect">
            <a:avLst/>
          </a:prstGeom>
        </p:spPr>
        <p:txBody>
          <a:bodyPr>
            <a:spAutoFit/>
          </a:bodyPr>
          <a:lstStyle/>
          <a:p>
            <a:r>
              <a:rPr lang="cs-CZ" sz="700" dirty="0"/>
              <a:t>Zdroj grafu: https://www.dbb-wolf.de/wolfsmanagement/herdenschutz/schadensstatistik</a:t>
            </a:r>
          </a:p>
        </p:txBody>
      </p:sp>
      <p:sp>
        <p:nvSpPr>
          <p:cNvPr id="11" name="TextovéPole 10">
            <a:extLst>
              <a:ext uri="{FF2B5EF4-FFF2-40B4-BE49-F238E27FC236}">
                <a16:creationId xmlns:a16="http://schemas.microsoft.com/office/drawing/2014/main" xmlns="" id="{B78E5050-E976-4CF9-B476-09F9953F8D3C}"/>
              </a:ext>
            </a:extLst>
          </p:cNvPr>
          <p:cNvSpPr txBox="1"/>
          <p:nvPr/>
        </p:nvSpPr>
        <p:spPr>
          <a:xfrm>
            <a:off x="1343473" y="5517232"/>
            <a:ext cx="9505055" cy="1015663"/>
          </a:xfrm>
          <a:prstGeom prst="rect">
            <a:avLst/>
          </a:prstGeom>
          <a:noFill/>
        </p:spPr>
        <p:txBody>
          <a:bodyPr wrap="square" rtlCol="0">
            <a:spAutoFit/>
          </a:bodyPr>
          <a:lstStyle/>
          <a:p>
            <a:pPr marL="285750" indent="-285750" algn="ctr">
              <a:buFont typeface="Arial" panose="020B0604020202020204" pitchFamily="34" charset="0"/>
              <a:buChar char="•"/>
            </a:pPr>
            <a:r>
              <a:rPr lang="cs-CZ" sz="2000" b="1" dirty="0">
                <a:solidFill>
                  <a:srgbClr val="FF0000"/>
                </a:solidFill>
              </a:rPr>
              <a:t>Poslední údaje dle DBBW –&gt; počet útoků v Německu </a:t>
            </a:r>
            <a:r>
              <a:rPr lang="cs-CZ" sz="2000" b="1" dirty="0" smtClean="0">
                <a:solidFill>
                  <a:srgbClr val="FF0000"/>
                </a:solidFill>
              </a:rPr>
              <a:t>meziročně </a:t>
            </a:r>
            <a:r>
              <a:rPr lang="cs-CZ" sz="2000" b="1" dirty="0">
                <a:solidFill>
                  <a:srgbClr val="FF0000"/>
                </a:solidFill>
              </a:rPr>
              <a:t>stoupnul </a:t>
            </a:r>
            <a:r>
              <a:rPr lang="cs-CZ" sz="2000" b="1" dirty="0" smtClean="0">
                <a:solidFill>
                  <a:srgbClr val="FF0000"/>
                </a:solidFill>
              </a:rPr>
              <a:t>o 66 %, počet </a:t>
            </a:r>
            <a:r>
              <a:rPr lang="cs-CZ" sz="2000" b="1" dirty="0">
                <a:solidFill>
                  <a:srgbClr val="FF0000"/>
                </a:solidFill>
              </a:rPr>
              <a:t>zabitých zvířat o 55 </a:t>
            </a:r>
            <a:r>
              <a:rPr lang="cs-CZ" sz="2000" b="1" dirty="0" smtClean="0">
                <a:solidFill>
                  <a:srgbClr val="FF0000"/>
                </a:solidFill>
              </a:rPr>
              <a:t>%.  </a:t>
            </a:r>
          </a:p>
          <a:p>
            <a:pPr marL="285750" indent="-285750" algn="ctr">
              <a:buFont typeface="Arial" panose="020B0604020202020204" pitchFamily="34" charset="0"/>
              <a:buChar char="•"/>
            </a:pPr>
            <a:r>
              <a:rPr lang="cs-CZ" sz="2000" b="1" dirty="0" smtClean="0">
                <a:solidFill>
                  <a:srgbClr val="FF0000"/>
                </a:solidFill>
              </a:rPr>
              <a:t>Od roku 2014 do roku 2018 počet obětí za rok stoupnul na pětinásobek !!!</a:t>
            </a:r>
            <a:endParaRPr lang="cs-CZ" sz="2000" b="1" dirty="0">
              <a:solidFill>
                <a:srgbClr val="FF0000"/>
              </a:solidFill>
            </a:endParaRPr>
          </a:p>
        </p:txBody>
      </p:sp>
      <p:pic>
        <p:nvPicPr>
          <p:cNvPr id="9" name="Zástupný symbol pro obsah 8" descr="německo škody Nutztierschaeden2002_2018.jpg"/>
          <p:cNvPicPr>
            <a:picLocks noGrp="1" noChangeAspect="1"/>
          </p:cNvPicPr>
          <p:nvPr>
            <p:ph idx="1"/>
          </p:nvPr>
        </p:nvPicPr>
        <p:blipFill>
          <a:blip r:embed="rId3" cstate="print"/>
          <a:stretch>
            <a:fillRect/>
          </a:stretch>
        </p:blipFill>
        <p:spPr>
          <a:xfrm>
            <a:off x="2639616" y="404664"/>
            <a:ext cx="6552728" cy="5122304"/>
          </a:xfrm>
        </p:spPr>
      </p:pic>
    </p:spTree>
    <p:extLst>
      <p:ext uri="{BB962C8B-B14F-4D97-AF65-F5344CB8AC3E}">
        <p14:creationId xmlns:p14="http://schemas.microsoft.com/office/powerpoint/2010/main" val="37201420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391866" y="636732"/>
            <a:ext cx="10297705" cy="3693319"/>
          </a:xfrm>
          <a:prstGeom prst="rect">
            <a:avLst/>
          </a:prstGeom>
          <a:noFill/>
        </p:spPr>
        <p:txBody>
          <a:bodyPr wrap="square" rtlCol="0">
            <a:spAutoFit/>
          </a:bodyPr>
          <a:lstStyle/>
          <a:p>
            <a:pPr marL="457200" indent="-457200">
              <a:buFont typeface="Arial" panose="020B0604020202020204" pitchFamily="34" charset="0"/>
              <a:buChar char="•"/>
            </a:pPr>
            <a:r>
              <a:rPr lang="cs-CZ" sz="2600" b="1" dirty="0">
                <a:solidFill>
                  <a:srgbClr val="FF0000"/>
                </a:solidFill>
              </a:rPr>
              <a:t>Německý kabinet pod vedením Angely Merkelové 22. 5. 2019 přijal změnu federálního zákona o ochraně přírody a nastolil nový přístup k </a:t>
            </a:r>
            <a:r>
              <a:rPr lang="cs-CZ" sz="2600" b="1" dirty="0" smtClean="0">
                <a:solidFill>
                  <a:srgbClr val="FF0000"/>
                </a:solidFill>
              </a:rPr>
              <a:t>vlkům. Definitivní schválení Spolkovou radou 14</a:t>
            </a:r>
            <a:r>
              <a:rPr lang="cs-CZ" sz="2600" b="1" dirty="0" smtClean="0">
                <a:solidFill>
                  <a:srgbClr val="FF0000"/>
                </a:solidFill>
              </a:rPr>
              <a:t>. 2. 2020</a:t>
            </a:r>
            <a:endParaRPr lang="cs-CZ" sz="2600" b="1" dirty="0">
              <a:solidFill>
                <a:srgbClr val="FF0000"/>
              </a:solidFill>
            </a:endParaRPr>
          </a:p>
          <a:p>
            <a:pPr marL="457200" indent="-457200">
              <a:buFont typeface="Arial" panose="020B0604020202020204" pitchFamily="34" charset="0"/>
              <a:buChar char="•"/>
            </a:pPr>
            <a:r>
              <a:rPr lang="cs-CZ" sz="2600" dirty="0"/>
              <a:t>Zákon umožňuje lov vlků, pokud jsou podezřelí z napadání ovcí nebo jiných hospodářských zvířat</a:t>
            </a:r>
          </a:p>
          <a:p>
            <a:pPr marL="457200" indent="-457200">
              <a:buFont typeface="Arial" panose="020B0604020202020204" pitchFamily="34" charset="0"/>
              <a:buChar char="•"/>
            </a:pPr>
            <a:r>
              <a:rPr lang="cs-CZ" sz="2600" dirty="0"/>
              <a:t>Krmení vlků je od nynějška zakázáno</a:t>
            </a:r>
          </a:p>
          <a:p>
            <a:pPr marL="457200" indent="-457200">
              <a:buFont typeface="Arial" panose="020B0604020202020204" pitchFamily="34" charset="0"/>
              <a:buChar char="•"/>
            </a:pPr>
            <a:r>
              <a:rPr lang="cs-CZ" sz="2600" dirty="0" smtClean="0"/>
              <a:t>Bezpečnost </a:t>
            </a:r>
            <a:r>
              <a:rPr lang="cs-CZ" sz="2600" dirty="0"/>
              <a:t>lidí je nejvyšší prioritou federální vlády </a:t>
            </a:r>
          </a:p>
          <a:p>
            <a:endParaRPr lang="cs-CZ" sz="2600" dirty="0"/>
          </a:p>
          <a:p>
            <a:endParaRPr lang="cs-CZ" sz="2600" dirty="0"/>
          </a:p>
        </p:txBody>
      </p:sp>
      <p:pic>
        <p:nvPicPr>
          <p:cNvPr id="5" name="Obrázek 4" descr="merkel.jpeg"/>
          <p:cNvPicPr>
            <a:picLocks noChangeAspect="1"/>
          </p:cNvPicPr>
          <p:nvPr/>
        </p:nvPicPr>
        <p:blipFill>
          <a:blip r:embed="rId3" cstate="print"/>
          <a:stretch>
            <a:fillRect/>
          </a:stretch>
        </p:blipFill>
        <p:spPr>
          <a:xfrm>
            <a:off x="2466489" y="4941168"/>
            <a:ext cx="3104500" cy="1746282"/>
          </a:xfrm>
          <a:prstGeom prst="rect">
            <a:avLst/>
          </a:prstGeom>
        </p:spPr>
      </p:pic>
      <p:sp>
        <p:nvSpPr>
          <p:cNvPr id="7" name="TextovéPole 6"/>
          <p:cNvSpPr txBox="1"/>
          <p:nvPr/>
        </p:nvSpPr>
        <p:spPr>
          <a:xfrm>
            <a:off x="6700836" y="6631468"/>
            <a:ext cx="4953000" cy="253916"/>
          </a:xfrm>
          <a:prstGeom prst="rect">
            <a:avLst/>
          </a:prstGeom>
          <a:noFill/>
        </p:spPr>
        <p:txBody>
          <a:bodyPr wrap="square" rtlCol="0">
            <a:spAutoFit/>
          </a:bodyPr>
          <a:lstStyle/>
          <a:p>
            <a:r>
              <a:rPr lang="cs-CZ" sz="1050" i="1" dirty="0"/>
              <a:t>Spolkové ministryně zemědělství Julie </a:t>
            </a:r>
            <a:r>
              <a:rPr lang="cs-CZ" sz="1050" i="1" dirty="0" err="1"/>
              <a:t>Klöcknerová</a:t>
            </a:r>
            <a:endParaRPr lang="cs-CZ" sz="1050" i="1" dirty="0"/>
          </a:p>
        </p:txBody>
      </p:sp>
      <p:sp>
        <p:nvSpPr>
          <p:cNvPr id="8" name="TextovéPole 7"/>
          <p:cNvSpPr txBox="1"/>
          <p:nvPr/>
        </p:nvSpPr>
        <p:spPr>
          <a:xfrm>
            <a:off x="2466489" y="6629254"/>
            <a:ext cx="3124200" cy="261610"/>
          </a:xfrm>
          <a:prstGeom prst="rect">
            <a:avLst/>
          </a:prstGeom>
          <a:noFill/>
        </p:spPr>
        <p:txBody>
          <a:bodyPr wrap="square" rtlCol="0">
            <a:spAutoFit/>
          </a:bodyPr>
          <a:lstStyle/>
          <a:p>
            <a:pPr algn="ctr"/>
            <a:r>
              <a:rPr lang="cs-CZ" sz="1100" i="1" dirty="0"/>
              <a:t>Angela </a:t>
            </a:r>
            <a:r>
              <a:rPr lang="cs-CZ" sz="1100" i="1" dirty="0" err="1"/>
              <a:t>Merkelová</a:t>
            </a:r>
            <a:endParaRPr lang="cs-CZ" sz="1100" i="1" dirty="0"/>
          </a:p>
        </p:txBody>
      </p:sp>
      <p:sp>
        <p:nvSpPr>
          <p:cNvPr id="9" name="TextovéPole 8"/>
          <p:cNvSpPr txBox="1"/>
          <p:nvPr/>
        </p:nvSpPr>
        <p:spPr>
          <a:xfrm>
            <a:off x="10272464" y="6581001"/>
            <a:ext cx="2034779" cy="553998"/>
          </a:xfrm>
          <a:prstGeom prst="rect">
            <a:avLst/>
          </a:prstGeom>
          <a:noFill/>
        </p:spPr>
        <p:txBody>
          <a:bodyPr wrap="square" rtlCol="0">
            <a:spAutoFit/>
          </a:bodyPr>
          <a:lstStyle/>
          <a:p>
            <a:r>
              <a:rPr lang="cs-CZ" sz="700" dirty="0"/>
              <a:t>https://www.bmel.de/SharedDocs/Pressemitteilungen/2019/190522-Erkl%C3%A4rung-Wolf.html</a:t>
            </a:r>
          </a:p>
          <a:p>
            <a:endParaRPr lang="cs-CZ" sz="1600" dirty="0"/>
          </a:p>
        </p:txBody>
      </p:sp>
      <p:pic>
        <p:nvPicPr>
          <p:cNvPr id="2050" name="Picture 2" descr="znak Německ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89571" y="116632"/>
            <a:ext cx="1314699" cy="1709109"/>
          </a:xfrm>
          <a:prstGeom prst="rect">
            <a:avLst/>
          </a:prstGeom>
          <a:noFill/>
          <a:extLst>
            <a:ext uri="{909E8E84-426E-40DD-AFC4-6F175D3DCCD1}">
              <a14:hiddenFill xmlns:a14="http://schemas.microsoft.com/office/drawing/2010/main">
                <a:solidFill>
                  <a:srgbClr val="FFFFFF"/>
                </a:solidFill>
              </a14:hiddenFill>
            </a:ext>
          </a:extLst>
        </p:spPr>
      </p:pic>
      <p:pic>
        <p:nvPicPr>
          <p:cNvPr id="10" name="Obrázek 9" descr="kl.jpg"/>
          <p:cNvPicPr>
            <a:picLocks noChangeAspect="1"/>
          </p:cNvPicPr>
          <p:nvPr/>
        </p:nvPicPr>
        <p:blipFill>
          <a:blip r:embed="rId5" cstate="print"/>
          <a:stretch>
            <a:fillRect/>
          </a:stretch>
        </p:blipFill>
        <p:spPr>
          <a:xfrm>
            <a:off x="6528048" y="4941168"/>
            <a:ext cx="3092006" cy="1728192"/>
          </a:xfrm>
          <a:prstGeom prst="rect">
            <a:avLst/>
          </a:prstGeom>
        </p:spPr>
      </p:pic>
      <p:pic>
        <p:nvPicPr>
          <p:cNvPr id="11" name="Obrázek 10" descr="depositphotos_7903811-stock-photo-orange-cartoon-with-paragraf.jpg"/>
          <p:cNvPicPr>
            <a:picLocks noChangeAspect="1"/>
          </p:cNvPicPr>
          <p:nvPr/>
        </p:nvPicPr>
        <p:blipFill>
          <a:blip r:embed="rId6" cstate="print"/>
          <a:stretch>
            <a:fillRect/>
          </a:stretch>
        </p:blipFill>
        <p:spPr>
          <a:xfrm>
            <a:off x="10338048" y="2060848"/>
            <a:ext cx="1853952" cy="1853952"/>
          </a:xfrm>
          <a:prstGeom prst="rect">
            <a:avLst/>
          </a:prstGeom>
        </p:spPr>
      </p:pic>
    </p:spTree>
    <p:extLst>
      <p:ext uri="{BB962C8B-B14F-4D97-AF65-F5344CB8AC3E}">
        <p14:creationId xmlns:p14="http://schemas.microsoft.com/office/powerpoint/2010/main" val="40405006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a:extLst>
              <a:ext uri="{FF2B5EF4-FFF2-40B4-BE49-F238E27FC236}">
                <a16:creationId xmlns:a16="http://schemas.microsoft.com/office/drawing/2014/main" xmlns="" id="{DD8B641B-083C-45B8-BF4F-0CF7ADC7EF52}"/>
              </a:ext>
            </a:extLst>
          </p:cNvPr>
          <p:cNvSpPr>
            <a:spLocks noGrp="1"/>
          </p:cNvSpPr>
          <p:nvPr>
            <p:ph idx="1"/>
          </p:nvPr>
        </p:nvSpPr>
        <p:spPr>
          <a:xfrm>
            <a:off x="394526" y="476673"/>
            <a:ext cx="11102074" cy="1728191"/>
          </a:xfrm>
        </p:spPr>
        <p:txBody>
          <a:bodyPr>
            <a:normAutofit fontScale="77500" lnSpcReduction="20000"/>
          </a:bodyPr>
          <a:lstStyle/>
          <a:p>
            <a:r>
              <a:rPr lang="cs-CZ" dirty="0"/>
              <a:t>I v sousedním Německu je velká část útoků provedena na stáda s doporučeným zabezpečením.</a:t>
            </a:r>
          </a:p>
          <a:p>
            <a:r>
              <a:rPr lang="cs-CZ" b="1" dirty="0"/>
              <a:t>V sousedním Sasku </a:t>
            </a:r>
            <a:r>
              <a:rPr lang="cs-CZ" dirty="0"/>
              <a:t>vlci provedli ke konci </a:t>
            </a:r>
            <a:r>
              <a:rPr lang="cs-CZ" dirty="0" smtClean="0"/>
              <a:t>roku </a:t>
            </a:r>
            <a:r>
              <a:rPr lang="cs-CZ" dirty="0"/>
              <a:t>2018 </a:t>
            </a:r>
            <a:r>
              <a:rPr lang="cs-CZ" b="1" dirty="0" smtClean="0">
                <a:solidFill>
                  <a:srgbClr val="C00000"/>
                </a:solidFill>
              </a:rPr>
              <a:t>139</a:t>
            </a:r>
            <a:r>
              <a:rPr lang="cs-CZ" dirty="0" smtClean="0"/>
              <a:t> </a:t>
            </a:r>
            <a:r>
              <a:rPr lang="cs-CZ" dirty="0"/>
              <a:t>útoků, </a:t>
            </a:r>
            <a:r>
              <a:rPr lang="cs-CZ" dirty="0" smtClean="0"/>
              <a:t>ke konci roku 2019  </a:t>
            </a:r>
            <a:r>
              <a:rPr lang="cs-CZ" b="1" dirty="0" smtClean="0">
                <a:solidFill>
                  <a:srgbClr val="FF0000"/>
                </a:solidFill>
              </a:rPr>
              <a:t>192</a:t>
            </a:r>
            <a:r>
              <a:rPr lang="cs-CZ" dirty="0" smtClean="0"/>
              <a:t> útoků</a:t>
            </a:r>
            <a:endParaRPr lang="cs-CZ" dirty="0"/>
          </a:p>
          <a:p>
            <a:pPr algn="ctr">
              <a:buNone/>
            </a:pPr>
            <a:r>
              <a:rPr lang="cs-CZ" b="1" dirty="0" smtClean="0">
                <a:solidFill>
                  <a:srgbClr val="FF0000"/>
                </a:solidFill>
              </a:rPr>
              <a:t>       Meziroční </a:t>
            </a:r>
            <a:r>
              <a:rPr lang="cs-CZ" b="1" dirty="0">
                <a:solidFill>
                  <a:srgbClr val="FF0000"/>
                </a:solidFill>
              </a:rPr>
              <a:t>nárůst o </a:t>
            </a:r>
            <a:r>
              <a:rPr lang="cs-CZ" b="1" dirty="0" smtClean="0">
                <a:solidFill>
                  <a:srgbClr val="FF0000"/>
                </a:solidFill>
              </a:rPr>
              <a:t>38 % !!!</a:t>
            </a:r>
            <a:endParaRPr lang="cs-CZ" b="1" dirty="0">
              <a:solidFill>
                <a:srgbClr val="FF0000"/>
              </a:solidFill>
            </a:endParaRPr>
          </a:p>
          <a:p>
            <a:r>
              <a:rPr lang="cs-CZ" dirty="0"/>
              <a:t>Většina útoků na domácí zvířata za elektrickým ohradníkem nebo kombinovanou ohradou.</a:t>
            </a:r>
          </a:p>
          <a:p>
            <a:endParaRPr lang="cs-CZ" dirty="0"/>
          </a:p>
        </p:txBody>
      </p:sp>
      <p:sp>
        <p:nvSpPr>
          <p:cNvPr id="6" name="Zástupný symbol pro číslo snímku 5">
            <a:extLst>
              <a:ext uri="{FF2B5EF4-FFF2-40B4-BE49-F238E27FC236}">
                <a16:creationId xmlns:a16="http://schemas.microsoft.com/office/drawing/2014/main" xmlns="" id="{A172A7AB-4B93-4EC7-9532-66ED645F42F9}"/>
              </a:ext>
            </a:extLst>
          </p:cNvPr>
          <p:cNvSpPr>
            <a:spLocks noGrp="1"/>
          </p:cNvSpPr>
          <p:nvPr>
            <p:ph type="sldNum" sz="quarter" idx="12"/>
          </p:nvPr>
        </p:nvSpPr>
        <p:spPr/>
        <p:txBody>
          <a:bodyPr/>
          <a:lstStyle/>
          <a:p>
            <a:fld id="{4FAB73BC-B049-4115-A692-8D63A059BFB8}" type="slidenum">
              <a:rPr lang="en-US" smtClean="0"/>
              <a:pPr/>
              <a:t>30</a:t>
            </a:fld>
            <a:endParaRPr lang="en-US" dirty="0"/>
          </a:p>
        </p:txBody>
      </p:sp>
      <p:pic>
        <p:nvPicPr>
          <p:cNvPr id="5" name="Obrázek 4" descr="sasko 2018.png"/>
          <p:cNvPicPr>
            <a:picLocks noChangeAspect="1"/>
          </p:cNvPicPr>
          <p:nvPr/>
        </p:nvPicPr>
        <p:blipFill>
          <a:blip r:embed="rId2" cstate="print"/>
          <a:stretch>
            <a:fillRect/>
          </a:stretch>
        </p:blipFill>
        <p:spPr>
          <a:xfrm>
            <a:off x="0" y="2132856"/>
            <a:ext cx="5807968" cy="4485559"/>
          </a:xfrm>
          <a:prstGeom prst="rect">
            <a:avLst/>
          </a:prstGeom>
        </p:spPr>
      </p:pic>
      <p:pic>
        <p:nvPicPr>
          <p:cNvPr id="7" name="Obrázek 6" descr="sasko 2019.png"/>
          <p:cNvPicPr>
            <a:picLocks noChangeAspect="1"/>
          </p:cNvPicPr>
          <p:nvPr/>
        </p:nvPicPr>
        <p:blipFill>
          <a:blip r:embed="rId3" cstate="print"/>
          <a:stretch>
            <a:fillRect/>
          </a:stretch>
        </p:blipFill>
        <p:spPr>
          <a:xfrm>
            <a:off x="7042223" y="2276872"/>
            <a:ext cx="5149777" cy="4417242"/>
          </a:xfrm>
          <a:prstGeom prst="rect">
            <a:avLst/>
          </a:prstGeom>
        </p:spPr>
      </p:pic>
    </p:spTree>
    <p:extLst>
      <p:ext uri="{BB962C8B-B14F-4D97-AF65-F5344CB8AC3E}">
        <p14:creationId xmlns:p14="http://schemas.microsoft.com/office/powerpoint/2010/main" val="9404237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Švýcarsko curych plán.png"/>
          <p:cNvPicPr>
            <a:picLocks noChangeAspect="1"/>
          </p:cNvPicPr>
          <p:nvPr/>
        </p:nvPicPr>
        <p:blipFill>
          <a:blip r:embed="rId3" cstate="print"/>
          <a:stretch>
            <a:fillRect/>
          </a:stretch>
        </p:blipFill>
        <p:spPr>
          <a:xfrm>
            <a:off x="87398" y="1916832"/>
            <a:ext cx="3834982" cy="4154983"/>
          </a:xfrm>
          <a:prstGeom prst="rect">
            <a:avLst/>
          </a:prstGeom>
        </p:spPr>
      </p:pic>
      <p:sp>
        <p:nvSpPr>
          <p:cNvPr id="3" name="TextovéPole 2"/>
          <p:cNvSpPr txBox="1"/>
          <p:nvPr/>
        </p:nvSpPr>
        <p:spPr>
          <a:xfrm>
            <a:off x="8763000" y="6362164"/>
            <a:ext cx="3505200" cy="523220"/>
          </a:xfrm>
          <a:prstGeom prst="rect">
            <a:avLst/>
          </a:prstGeom>
          <a:noFill/>
        </p:spPr>
        <p:txBody>
          <a:bodyPr wrap="square" rtlCol="0">
            <a:spAutoFit/>
          </a:bodyPr>
          <a:lstStyle/>
          <a:p>
            <a:r>
              <a:rPr lang="cs-CZ" sz="700" dirty="0"/>
              <a:t>https://www.zh.ch/internet/de/aktuell/news/medienmitteilungen/2018/wolf-in-horgen-gesichtet/_jcr_content/contentPar/downloadlist_0/downloaditems/828_1526457338879.spooler.download.1423648591359.pdf/Handlungsleitfaden_Wolf_definitiv20150211.pdf</a:t>
            </a:r>
          </a:p>
          <a:p>
            <a:r>
              <a:rPr lang="cs-CZ" sz="700" dirty="0"/>
              <a:t>https://www.parlament.ch/de/ratsbetrieb/suche-curia-vista/geschaeft?AffairId=20170052</a:t>
            </a:r>
          </a:p>
        </p:txBody>
      </p:sp>
      <p:sp>
        <p:nvSpPr>
          <p:cNvPr id="4" name="TextovéPole 3"/>
          <p:cNvSpPr txBox="1"/>
          <p:nvPr/>
        </p:nvSpPr>
        <p:spPr>
          <a:xfrm>
            <a:off x="4004398" y="1063764"/>
            <a:ext cx="7916047" cy="4093428"/>
          </a:xfrm>
          <a:prstGeom prst="rect">
            <a:avLst/>
          </a:prstGeom>
          <a:noFill/>
        </p:spPr>
        <p:txBody>
          <a:bodyPr wrap="square" rtlCol="0">
            <a:spAutoFit/>
          </a:bodyPr>
          <a:lstStyle/>
          <a:p>
            <a:pPr marL="342900" indent="-342900">
              <a:buFont typeface="Arial" panose="020B0604020202020204" pitchFamily="34" charset="0"/>
              <a:buChar char="•"/>
            </a:pPr>
            <a:r>
              <a:rPr lang="cs-CZ" sz="2600" b="1" dirty="0">
                <a:solidFill>
                  <a:srgbClr val="FF0000"/>
                </a:solidFill>
              </a:rPr>
              <a:t>Švýcarský parlament 19. 9. 2019 uvolnil pravidla pro lov vlků.</a:t>
            </a:r>
          </a:p>
          <a:p>
            <a:pPr marL="342900" indent="-342900" fontAlgn="base"/>
            <a:endParaRPr lang="cs-CZ" sz="2600" dirty="0"/>
          </a:p>
          <a:p>
            <a:pPr marL="342900" indent="-342900" fontAlgn="base">
              <a:buFont typeface="Arial" panose="020B0604020202020204" pitchFamily="34" charset="0"/>
              <a:buChar char="•"/>
            </a:pPr>
            <a:r>
              <a:rPr lang="cs-CZ" sz="2600" dirty="0"/>
              <a:t>10. 2. 2019 proběhlo lidové hlasování v kantonu </a:t>
            </a:r>
            <a:r>
              <a:rPr lang="cs-CZ" sz="2600" dirty="0" err="1"/>
              <a:t>Uri</a:t>
            </a:r>
            <a:r>
              <a:rPr lang="cs-CZ" sz="2600" dirty="0" smtClean="0"/>
              <a:t>.</a:t>
            </a:r>
          </a:p>
          <a:p>
            <a:pPr marL="342900" indent="-342900" fontAlgn="base"/>
            <a:endParaRPr lang="cs-CZ" sz="2600" dirty="0"/>
          </a:p>
          <a:p>
            <a:pPr marL="342900" indent="-342900" fontAlgn="base">
              <a:buFont typeface="Arial" panose="020B0604020202020204" pitchFamily="34" charset="0"/>
              <a:buChar char="•"/>
            </a:pPr>
            <a:r>
              <a:rPr lang="cs-CZ" sz="2600" dirty="0">
                <a:solidFill>
                  <a:srgbClr val="FF0000"/>
                </a:solidFill>
              </a:rPr>
              <a:t>70,22 % obyvatel hlasovalo pro zásadní regulaci     velkých </a:t>
            </a:r>
            <a:r>
              <a:rPr lang="cs-CZ" sz="2600" dirty="0" smtClean="0">
                <a:solidFill>
                  <a:srgbClr val="FF0000"/>
                </a:solidFill>
              </a:rPr>
              <a:t>masožravců.</a:t>
            </a:r>
            <a:endParaRPr lang="cs-CZ" sz="2600" dirty="0">
              <a:solidFill>
                <a:srgbClr val="FF0000"/>
              </a:solidFill>
            </a:endParaRPr>
          </a:p>
          <a:p>
            <a:pPr marL="342900" indent="-342900" fontAlgn="base">
              <a:buFont typeface="Arial" panose="020B0604020202020204" pitchFamily="34" charset="0"/>
              <a:buChar char="•"/>
            </a:pPr>
            <a:endParaRPr lang="cs-CZ" sz="2600" dirty="0"/>
          </a:p>
          <a:p>
            <a:pPr marL="342900" indent="-342900" fontAlgn="base">
              <a:buFont typeface="Arial" panose="020B0604020202020204" pitchFamily="34" charset="0"/>
              <a:buChar char="•"/>
            </a:pPr>
            <a:r>
              <a:rPr lang="cs-CZ" sz="2600" b="1" dirty="0">
                <a:solidFill>
                  <a:srgbClr val="FF0000"/>
                </a:solidFill>
              </a:rPr>
              <a:t>Střelba vlků bude možná od 1. září do 31. </a:t>
            </a:r>
            <a:r>
              <a:rPr lang="cs-CZ" sz="2600" b="1" dirty="0" smtClean="0">
                <a:solidFill>
                  <a:srgbClr val="FF0000"/>
                </a:solidFill>
              </a:rPr>
              <a:t>ledna.</a:t>
            </a:r>
            <a:endParaRPr lang="cs-CZ" sz="2600" b="1" dirty="0">
              <a:solidFill>
                <a:srgbClr val="FF0000"/>
              </a:solidFill>
            </a:endParaRPr>
          </a:p>
          <a:p>
            <a:endParaRPr lang="cs-CZ" sz="2600" dirty="0"/>
          </a:p>
        </p:txBody>
      </p:sp>
      <p:sp>
        <p:nvSpPr>
          <p:cNvPr id="5" name="TextovéPole 4"/>
          <p:cNvSpPr txBox="1"/>
          <p:nvPr/>
        </p:nvSpPr>
        <p:spPr>
          <a:xfrm>
            <a:off x="2438400" y="5257800"/>
            <a:ext cx="3962400" cy="369332"/>
          </a:xfrm>
          <a:prstGeom prst="rect">
            <a:avLst/>
          </a:prstGeom>
          <a:noFill/>
        </p:spPr>
        <p:txBody>
          <a:bodyPr wrap="square" rtlCol="0">
            <a:spAutoFit/>
          </a:bodyPr>
          <a:lstStyle/>
          <a:p>
            <a:endParaRPr lang="cs-CZ" dirty="0"/>
          </a:p>
        </p:txBody>
      </p:sp>
      <p:pic>
        <p:nvPicPr>
          <p:cNvPr id="7" name="Obrázek 6" descr="parlament-building-icon.gif"/>
          <p:cNvPicPr>
            <a:picLocks noChangeAspect="1"/>
          </p:cNvPicPr>
          <p:nvPr/>
        </p:nvPicPr>
        <p:blipFill>
          <a:blip r:embed="rId4" cstate="print"/>
          <a:stretch>
            <a:fillRect/>
          </a:stretch>
        </p:blipFill>
        <p:spPr>
          <a:xfrm>
            <a:off x="3099971" y="733073"/>
            <a:ext cx="819660" cy="1092879"/>
          </a:xfrm>
          <a:prstGeom prst="rect">
            <a:avLst/>
          </a:prstGeom>
        </p:spPr>
      </p:pic>
      <p:sp>
        <p:nvSpPr>
          <p:cNvPr id="10" name="TextovéPole 9"/>
          <p:cNvSpPr txBox="1"/>
          <p:nvPr/>
        </p:nvSpPr>
        <p:spPr>
          <a:xfrm>
            <a:off x="4727848" y="139279"/>
            <a:ext cx="2736304" cy="769441"/>
          </a:xfrm>
          <a:prstGeom prst="rect">
            <a:avLst/>
          </a:prstGeom>
          <a:noFill/>
        </p:spPr>
        <p:txBody>
          <a:bodyPr wrap="square" rtlCol="0">
            <a:spAutoFit/>
          </a:bodyPr>
          <a:lstStyle/>
          <a:p>
            <a:r>
              <a:rPr lang="cs-CZ" sz="4400" b="1" dirty="0">
                <a:latin typeface="+mj-lt"/>
              </a:rPr>
              <a:t>Švýcarsko</a:t>
            </a:r>
            <a:endParaRPr lang="cs-CZ" sz="4400" dirty="0">
              <a:latin typeface="+mj-lt"/>
            </a:endParaRPr>
          </a:p>
        </p:txBody>
      </p:sp>
      <p:pic>
        <p:nvPicPr>
          <p:cNvPr id="11" name="Picture 2" descr="vlajka Švýcarska">
            <a:extLst>
              <a:ext uri="{FF2B5EF4-FFF2-40B4-BE49-F238E27FC236}">
                <a16:creationId xmlns:a16="http://schemas.microsoft.com/office/drawing/2014/main" xmlns="" id="{AD993CB1-0DA1-4A4B-84A4-BAA4CE1D64A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8780" y="753407"/>
            <a:ext cx="104775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88403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32</a:t>
            </a:fld>
            <a:endParaRPr lang="en-US" dirty="0"/>
          </a:p>
        </p:txBody>
      </p:sp>
      <p:pic>
        <p:nvPicPr>
          <p:cNvPr id="3" name="Obrázek 2" descr="švv.png"/>
          <p:cNvPicPr>
            <a:picLocks noChangeAspect="1"/>
          </p:cNvPicPr>
          <p:nvPr/>
        </p:nvPicPr>
        <p:blipFill>
          <a:blip r:embed="rId2" cstate="print"/>
          <a:stretch>
            <a:fillRect/>
          </a:stretch>
        </p:blipFill>
        <p:spPr>
          <a:xfrm>
            <a:off x="8472264" y="0"/>
            <a:ext cx="3719736" cy="6858000"/>
          </a:xfrm>
          <a:prstGeom prst="rect">
            <a:avLst/>
          </a:prstGeom>
        </p:spPr>
      </p:pic>
      <p:pic>
        <p:nvPicPr>
          <p:cNvPr id="4" name="Obrázek 3" descr="šv.png"/>
          <p:cNvPicPr>
            <a:picLocks noChangeAspect="1"/>
          </p:cNvPicPr>
          <p:nvPr/>
        </p:nvPicPr>
        <p:blipFill>
          <a:blip r:embed="rId3" cstate="print"/>
          <a:stretch>
            <a:fillRect/>
          </a:stretch>
        </p:blipFill>
        <p:spPr>
          <a:xfrm>
            <a:off x="0" y="0"/>
            <a:ext cx="6328763" cy="4653136"/>
          </a:xfrm>
          <a:prstGeom prst="rect">
            <a:avLst/>
          </a:prstGeom>
        </p:spPr>
      </p:pic>
      <p:pic>
        <p:nvPicPr>
          <p:cNvPr id="5" name="Obrázek 4" descr="švvvv.png"/>
          <p:cNvPicPr>
            <a:picLocks noChangeAspect="1"/>
          </p:cNvPicPr>
          <p:nvPr/>
        </p:nvPicPr>
        <p:blipFill>
          <a:blip r:embed="rId4" cstate="print"/>
          <a:stretch>
            <a:fillRect/>
          </a:stretch>
        </p:blipFill>
        <p:spPr>
          <a:xfrm>
            <a:off x="4367808" y="1988840"/>
            <a:ext cx="4044306" cy="4869159"/>
          </a:xfrm>
          <a:prstGeom prst="rect">
            <a:avLst/>
          </a:prstGeom>
        </p:spPr>
      </p:pic>
      <p:sp>
        <p:nvSpPr>
          <p:cNvPr id="6" name="TextovéPole 5"/>
          <p:cNvSpPr txBox="1"/>
          <p:nvPr/>
        </p:nvSpPr>
        <p:spPr>
          <a:xfrm>
            <a:off x="479376" y="6309320"/>
            <a:ext cx="2520280" cy="461665"/>
          </a:xfrm>
          <a:prstGeom prst="rect">
            <a:avLst/>
          </a:prstGeom>
          <a:noFill/>
        </p:spPr>
        <p:txBody>
          <a:bodyPr wrap="square" rtlCol="0">
            <a:spAutoFit/>
          </a:bodyPr>
          <a:lstStyle/>
          <a:p>
            <a:r>
              <a:rPr lang="cs-CZ" sz="800" dirty="0" smtClean="0"/>
              <a:t>http://www.</a:t>
            </a:r>
            <a:r>
              <a:rPr lang="cs-CZ" sz="800" dirty="0" err="1" smtClean="0"/>
              <a:t>protectiondestroupeaux.ch</a:t>
            </a:r>
            <a:r>
              <a:rPr lang="cs-CZ" sz="800" dirty="0" smtClean="0"/>
              <a:t>/</a:t>
            </a:r>
            <a:r>
              <a:rPr lang="cs-CZ" sz="800" dirty="0" err="1" smtClean="0"/>
              <a:t>fileadmin</a:t>
            </a:r>
            <a:r>
              <a:rPr lang="cs-CZ" sz="800" dirty="0" smtClean="0"/>
              <a:t>/doc/</a:t>
            </a:r>
            <a:r>
              <a:rPr lang="cs-CZ" sz="800" dirty="0" err="1" smtClean="0"/>
              <a:t>Was</a:t>
            </a:r>
            <a:r>
              <a:rPr lang="cs-CZ" sz="800" dirty="0" smtClean="0"/>
              <a:t>_tun/N0063_D_18_WEB_</a:t>
            </a:r>
            <a:r>
              <a:rPr lang="cs-CZ" sz="800" dirty="0" err="1" smtClean="0"/>
              <a:t>Comic</a:t>
            </a:r>
            <a:r>
              <a:rPr lang="cs-CZ" sz="800" dirty="0" smtClean="0"/>
              <a:t>_</a:t>
            </a:r>
            <a:r>
              <a:rPr lang="cs-CZ" sz="800" dirty="0" err="1" smtClean="0"/>
              <a:t>Herdenschutzhunde.pdf</a:t>
            </a:r>
            <a:endParaRPr lang="cs-CZ" sz="800" dirty="0"/>
          </a:p>
        </p:txBody>
      </p:sp>
      <p:pic>
        <p:nvPicPr>
          <p:cNvPr id="7" name="Obrázek 6" descr="Bez názvu.png"/>
          <p:cNvPicPr>
            <a:picLocks noChangeAspect="1"/>
          </p:cNvPicPr>
          <p:nvPr/>
        </p:nvPicPr>
        <p:blipFill>
          <a:blip r:embed="rId5" cstate="print"/>
          <a:stretch>
            <a:fillRect/>
          </a:stretch>
        </p:blipFill>
        <p:spPr>
          <a:xfrm>
            <a:off x="1703512" y="4653136"/>
            <a:ext cx="2656596" cy="1656184"/>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95399" y="1124744"/>
            <a:ext cx="10658400" cy="4351338"/>
          </a:xfrm>
        </p:spPr>
        <p:txBody>
          <a:bodyPr>
            <a:noAutofit/>
          </a:bodyPr>
          <a:lstStyle/>
          <a:p>
            <a:r>
              <a:rPr lang="cs-CZ" sz="2400" b="1" dirty="0"/>
              <a:t>Vlci se budou moci střílet po celém území, nejen na pastvinách (12. 8. 2019)</a:t>
            </a:r>
          </a:p>
          <a:p>
            <a:r>
              <a:rPr lang="cs-CZ" sz="2400" dirty="0"/>
              <a:t>Zemědělci a další obyvatelé venkova čelí každodenním útokům vlků </a:t>
            </a:r>
          </a:p>
          <a:p>
            <a:pPr>
              <a:lnSpc>
                <a:spcPct val="100000"/>
              </a:lnSpc>
            </a:pPr>
            <a:r>
              <a:rPr lang="cs-CZ" sz="2400" dirty="0"/>
              <a:t>Ministr životního prostředí a územního plánování Simon </a:t>
            </a:r>
            <a:r>
              <a:rPr lang="cs-CZ" sz="2400" dirty="0" err="1"/>
              <a:t>Zajc</a:t>
            </a:r>
            <a:r>
              <a:rPr lang="cs-CZ" sz="2400" dirty="0"/>
              <a:t> zdůraznil, že se nejedná pouze o problém způsobený útoky na domácí zvířata, ale také o otázku bezpečnosti pro člověka:</a:t>
            </a:r>
            <a:br>
              <a:rPr lang="cs-CZ" sz="2400" dirty="0"/>
            </a:br>
            <a:r>
              <a:rPr lang="cs-CZ" sz="3600" i="1" dirty="0">
                <a:solidFill>
                  <a:srgbClr val="FF0000"/>
                </a:solidFill>
              </a:rPr>
              <a:t>„Slovinská ústava mluví o tom, že stát má povinnost zajistit bezpečnost lidem a také chránit jejich majetek.“</a:t>
            </a:r>
            <a:endParaRPr lang="cs-CZ" sz="3600" dirty="0">
              <a:solidFill>
                <a:srgbClr val="FF0000"/>
              </a:solidFill>
              <a:hlinkClick r:id="rId3"/>
            </a:endParaRPr>
          </a:p>
          <a:p>
            <a:endParaRPr lang="cs-CZ" sz="2400" dirty="0">
              <a:hlinkClick r:id="rId3"/>
            </a:endParaRPr>
          </a:p>
          <a:p>
            <a:endParaRPr lang="cs-CZ" sz="2400" dirty="0">
              <a:hlinkClick r:id="rId3"/>
            </a:endParaRPr>
          </a:p>
          <a:p>
            <a:endParaRPr lang="cs-CZ" sz="2400" dirty="0">
              <a:hlinkClick r:id="rId3"/>
            </a:endParaRPr>
          </a:p>
          <a:p>
            <a:pPr marL="0" indent="0">
              <a:buNone/>
            </a:pPr>
            <a:r>
              <a:rPr lang="cs-CZ" sz="800" dirty="0"/>
              <a:t> </a:t>
            </a:r>
          </a:p>
        </p:txBody>
      </p:sp>
      <p:sp>
        <p:nvSpPr>
          <p:cNvPr id="4" name="Zástupný symbol pro číslo snímku 3"/>
          <p:cNvSpPr>
            <a:spLocks noGrp="1"/>
          </p:cNvSpPr>
          <p:nvPr>
            <p:ph type="sldNum" sz="quarter" idx="12"/>
          </p:nvPr>
        </p:nvSpPr>
        <p:spPr/>
        <p:txBody>
          <a:bodyPr/>
          <a:lstStyle/>
          <a:p>
            <a:fld id="{4FAB73BC-B049-4115-A692-8D63A059BFB8}" type="slidenum">
              <a:rPr lang="en-US" smtClean="0"/>
              <a:pPr/>
              <a:t>33</a:t>
            </a:fld>
            <a:endParaRPr lang="en-US" dirty="0"/>
          </a:p>
        </p:txBody>
      </p:sp>
      <p:pic>
        <p:nvPicPr>
          <p:cNvPr id="5" name="Obrázek 4" descr="ministrom Simonom Zajcem.jpg"/>
          <p:cNvPicPr>
            <a:picLocks noChangeAspect="1"/>
          </p:cNvPicPr>
          <p:nvPr/>
        </p:nvPicPr>
        <p:blipFill>
          <a:blip r:embed="rId4" cstate="print"/>
          <a:stretch>
            <a:fillRect/>
          </a:stretch>
        </p:blipFill>
        <p:spPr>
          <a:xfrm>
            <a:off x="4456011" y="4337272"/>
            <a:ext cx="3574495" cy="2374805"/>
          </a:xfrm>
          <a:prstGeom prst="rect">
            <a:avLst/>
          </a:prstGeom>
        </p:spPr>
      </p:pic>
      <p:pic>
        <p:nvPicPr>
          <p:cNvPr id="6" name="Obrázek 5" descr="90px-Coat_of_arms_of_Slovenia.svg.png"/>
          <p:cNvPicPr>
            <a:picLocks noChangeAspect="1"/>
          </p:cNvPicPr>
          <p:nvPr/>
        </p:nvPicPr>
        <p:blipFill>
          <a:blip r:embed="rId5" cstate="print"/>
          <a:stretch>
            <a:fillRect/>
          </a:stretch>
        </p:blipFill>
        <p:spPr>
          <a:xfrm>
            <a:off x="10773706" y="136525"/>
            <a:ext cx="1160187" cy="1495352"/>
          </a:xfrm>
          <a:prstGeom prst="rect">
            <a:avLst/>
          </a:prstGeom>
        </p:spPr>
      </p:pic>
      <p:sp>
        <p:nvSpPr>
          <p:cNvPr id="8" name="Nadpis 7">
            <a:extLst>
              <a:ext uri="{FF2B5EF4-FFF2-40B4-BE49-F238E27FC236}">
                <a16:creationId xmlns:a16="http://schemas.microsoft.com/office/drawing/2014/main" xmlns="" id="{E5943603-FB75-4A90-991F-2E4E8ED78980}"/>
              </a:ext>
            </a:extLst>
          </p:cNvPr>
          <p:cNvSpPr>
            <a:spLocks noGrp="1"/>
          </p:cNvSpPr>
          <p:nvPr>
            <p:ph type="title"/>
          </p:nvPr>
        </p:nvSpPr>
        <p:spPr>
          <a:xfrm>
            <a:off x="838200" y="-27384"/>
            <a:ext cx="10515600" cy="1325563"/>
          </a:xfrm>
        </p:spPr>
        <p:txBody>
          <a:bodyPr/>
          <a:lstStyle/>
          <a:p>
            <a:pPr algn="ctr"/>
            <a:r>
              <a:rPr lang="cs-CZ" b="1" dirty="0"/>
              <a:t>Slovinsko</a:t>
            </a:r>
          </a:p>
        </p:txBody>
      </p:sp>
      <p:sp>
        <p:nvSpPr>
          <p:cNvPr id="12" name="TextovéPole 11">
            <a:extLst>
              <a:ext uri="{FF2B5EF4-FFF2-40B4-BE49-F238E27FC236}">
                <a16:creationId xmlns:a16="http://schemas.microsoft.com/office/drawing/2014/main" xmlns="" id="{CF47FBC0-0BF3-4C02-9814-04EA1B1BFCD2}"/>
              </a:ext>
            </a:extLst>
          </p:cNvPr>
          <p:cNvSpPr txBox="1"/>
          <p:nvPr/>
        </p:nvSpPr>
        <p:spPr>
          <a:xfrm>
            <a:off x="8845389" y="6580663"/>
            <a:ext cx="3515307" cy="415498"/>
          </a:xfrm>
          <a:prstGeom prst="rect">
            <a:avLst/>
          </a:prstGeom>
          <a:noFill/>
        </p:spPr>
        <p:txBody>
          <a:bodyPr wrap="square" rtlCol="0">
            <a:spAutoFit/>
          </a:bodyPr>
          <a:lstStyle/>
          <a:p>
            <a:r>
              <a:rPr lang="cs-CZ" sz="700" i="1" dirty="0"/>
              <a:t>https://siol.net/novice/volitve-2018/sls-za-zakonit-odstrel-volka-ponuja-500-evrov-504723?fbclid=IwAR1xEqlxM3ZjpsIrp0NqcyD8db7U-Kn5zuMTf6JckmgLsgAMEh5YV2yzxkY</a:t>
            </a:r>
            <a:endParaRPr lang="cs-CZ" sz="700" i="1" dirty="0">
              <a:hlinkClick r:id="rId3"/>
            </a:endParaRPr>
          </a:p>
          <a:p>
            <a:endParaRPr lang="cs-CZ" sz="700"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Slovensko kvoty.png"/>
          <p:cNvPicPr>
            <a:picLocks noChangeAspect="1"/>
          </p:cNvPicPr>
          <p:nvPr/>
        </p:nvPicPr>
        <p:blipFill>
          <a:blip r:embed="rId2" cstate="print"/>
          <a:stretch>
            <a:fillRect/>
          </a:stretch>
        </p:blipFill>
        <p:spPr>
          <a:xfrm>
            <a:off x="76200" y="1548543"/>
            <a:ext cx="4440198" cy="3760914"/>
          </a:xfrm>
          <a:prstGeom prst="rect">
            <a:avLst/>
          </a:prstGeom>
        </p:spPr>
      </p:pic>
      <p:sp>
        <p:nvSpPr>
          <p:cNvPr id="4" name="TextovéPole 3"/>
          <p:cNvSpPr txBox="1"/>
          <p:nvPr/>
        </p:nvSpPr>
        <p:spPr>
          <a:xfrm>
            <a:off x="8544272" y="6472217"/>
            <a:ext cx="4495800" cy="415498"/>
          </a:xfrm>
          <a:prstGeom prst="rect">
            <a:avLst/>
          </a:prstGeom>
          <a:noFill/>
        </p:spPr>
        <p:txBody>
          <a:bodyPr wrap="square" rtlCol="0">
            <a:spAutoFit/>
          </a:bodyPr>
          <a:lstStyle/>
          <a:p>
            <a:r>
              <a:rPr lang="cs-CZ" sz="700" dirty="0"/>
              <a:t>https://polovnickakomora.sk/attachments/article/1483/kvota_lovu_vlka_draveho_2018-2019.pdf</a:t>
            </a:r>
          </a:p>
          <a:p>
            <a:r>
              <a:rPr lang="cs-CZ" sz="700" dirty="0"/>
              <a:t>https://horou.sk/spravy/kvota-odlovu-vlka-draveho-bola-znizena-na-polovicu/</a:t>
            </a:r>
          </a:p>
          <a:p>
            <a:r>
              <a:rPr lang="cs-CZ" sz="700" dirty="0"/>
              <a:t>https://www.kampolovat.sk/sk/clanky/spravodajstvo/kvota-lovu-vlka-draveho-2015-2016</a:t>
            </a:r>
          </a:p>
        </p:txBody>
      </p:sp>
      <p:sp>
        <p:nvSpPr>
          <p:cNvPr id="6" name="TextovéPole 5"/>
          <p:cNvSpPr txBox="1"/>
          <p:nvPr/>
        </p:nvSpPr>
        <p:spPr>
          <a:xfrm>
            <a:off x="10591800" y="4005064"/>
            <a:ext cx="2072982" cy="3046988"/>
          </a:xfrm>
          <a:prstGeom prst="rect">
            <a:avLst/>
          </a:prstGeom>
          <a:noFill/>
        </p:spPr>
        <p:txBody>
          <a:bodyPr wrap="square" rtlCol="0">
            <a:spAutoFit/>
          </a:bodyPr>
          <a:lstStyle/>
          <a:p>
            <a:r>
              <a:rPr lang="cs-CZ" sz="1600" dirty="0" smtClean="0"/>
              <a:t>2019/20 – 35 ks</a:t>
            </a:r>
          </a:p>
          <a:p>
            <a:r>
              <a:rPr lang="cs-CZ" sz="1600" dirty="0" smtClean="0"/>
              <a:t>2018/19 </a:t>
            </a:r>
            <a:r>
              <a:rPr lang="cs-CZ" sz="1600" dirty="0"/>
              <a:t>- 70 ks</a:t>
            </a:r>
          </a:p>
          <a:p>
            <a:r>
              <a:rPr lang="cs-CZ" sz="1600" dirty="0"/>
              <a:t>2017/18 - 76 ks</a:t>
            </a:r>
          </a:p>
          <a:p>
            <a:r>
              <a:rPr lang="cs-CZ" sz="1600" dirty="0"/>
              <a:t>2016/17 - 70 ks</a:t>
            </a:r>
          </a:p>
          <a:p>
            <a:r>
              <a:rPr lang="cs-CZ" sz="1600" dirty="0"/>
              <a:t>2015/16 - 90 ks</a:t>
            </a:r>
          </a:p>
          <a:p>
            <a:r>
              <a:rPr lang="cs-CZ" sz="1600" dirty="0"/>
              <a:t>2014/15 - 80 ks</a:t>
            </a:r>
          </a:p>
          <a:p>
            <a:r>
              <a:rPr lang="cs-CZ" sz="1600" dirty="0"/>
              <a:t>2013/14 - 80 ks</a:t>
            </a:r>
          </a:p>
          <a:p>
            <a:r>
              <a:rPr lang="cs-CZ" sz="1600" dirty="0"/>
              <a:t>2012/13 - 130 ks</a:t>
            </a:r>
          </a:p>
          <a:p>
            <a:r>
              <a:rPr lang="cs-CZ" sz="1600" dirty="0"/>
              <a:t>2011/12 - 120 ks</a:t>
            </a:r>
          </a:p>
          <a:p>
            <a:r>
              <a:rPr lang="cs-CZ" sz="1600" dirty="0"/>
              <a:t>2010/11-  150 ks</a:t>
            </a:r>
          </a:p>
          <a:p>
            <a:endParaRPr lang="cs-CZ" sz="1600" dirty="0"/>
          </a:p>
          <a:p>
            <a:endParaRPr lang="cs-CZ" sz="1600" dirty="0"/>
          </a:p>
        </p:txBody>
      </p:sp>
      <p:sp>
        <p:nvSpPr>
          <p:cNvPr id="12" name="TextovéPole 11">
            <a:extLst>
              <a:ext uri="{FF2B5EF4-FFF2-40B4-BE49-F238E27FC236}">
                <a16:creationId xmlns:a16="http://schemas.microsoft.com/office/drawing/2014/main" xmlns="" id="{97EF2286-0F94-4CE6-B29A-FF1BF776B258}"/>
              </a:ext>
            </a:extLst>
          </p:cNvPr>
          <p:cNvSpPr txBox="1"/>
          <p:nvPr/>
        </p:nvSpPr>
        <p:spPr>
          <a:xfrm>
            <a:off x="0" y="178034"/>
            <a:ext cx="12192000" cy="769441"/>
          </a:xfrm>
          <a:prstGeom prst="rect">
            <a:avLst/>
          </a:prstGeom>
          <a:noFill/>
        </p:spPr>
        <p:txBody>
          <a:bodyPr wrap="square" rtlCol="0">
            <a:spAutoFit/>
          </a:bodyPr>
          <a:lstStyle/>
          <a:p>
            <a:pPr algn="ctr"/>
            <a:r>
              <a:rPr lang="cs-CZ" sz="4400" b="1" dirty="0">
                <a:latin typeface="+mj-lt"/>
              </a:rPr>
              <a:t>Slovensko</a:t>
            </a:r>
          </a:p>
        </p:txBody>
      </p:sp>
      <p:pic>
        <p:nvPicPr>
          <p:cNvPr id="11266" name="Picture 2" descr="Image result for slovensko&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10110" y="-289333"/>
            <a:ext cx="2683919" cy="1774117"/>
          </a:xfrm>
          <a:prstGeom prst="rect">
            <a:avLst/>
          </a:prstGeom>
          <a:noFill/>
          <a:extLst>
            <a:ext uri="{909E8E84-426E-40DD-AFC4-6F175D3DCCD1}">
              <a14:hiddenFill xmlns:a14="http://schemas.microsoft.com/office/drawing/2010/main">
                <a:solidFill>
                  <a:srgbClr val="FFFFFF"/>
                </a:solidFill>
              </a14:hiddenFill>
            </a:ext>
          </a:extLst>
        </p:spPr>
      </p:pic>
      <p:sp>
        <p:nvSpPr>
          <p:cNvPr id="7" name="TextovéPole 6"/>
          <p:cNvSpPr txBox="1"/>
          <p:nvPr/>
        </p:nvSpPr>
        <p:spPr>
          <a:xfrm>
            <a:off x="4583832" y="1176625"/>
            <a:ext cx="7294602" cy="4154984"/>
          </a:xfrm>
          <a:prstGeom prst="rect">
            <a:avLst/>
          </a:prstGeom>
          <a:noFill/>
        </p:spPr>
        <p:txBody>
          <a:bodyPr wrap="square" rtlCol="0">
            <a:spAutoFit/>
          </a:bodyPr>
          <a:lstStyle/>
          <a:p>
            <a:pPr marL="171450" indent="-171450">
              <a:buFont typeface="Arial" panose="020B0604020202020204" pitchFamily="34" charset="0"/>
              <a:buChar char="•"/>
            </a:pPr>
            <a:r>
              <a:rPr lang="cs-CZ" sz="2400" dirty="0"/>
              <a:t>Populace vlka dravého je v příznivém stavu, </a:t>
            </a:r>
            <a:r>
              <a:rPr lang="cs-CZ" sz="2400" b="1" dirty="0"/>
              <a:t>jeho četnost se zvyšuje a území jeho působení se postupně rozšiřuje. </a:t>
            </a:r>
          </a:p>
          <a:p>
            <a:pPr marL="171450" indent="-171450">
              <a:buFont typeface="Arial" panose="020B0604020202020204" pitchFamily="34" charset="0"/>
              <a:buChar char="•"/>
            </a:pPr>
            <a:r>
              <a:rPr lang="cs-CZ" sz="2400" dirty="0"/>
              <a:t>Vlci každoročně na Slovensku zabijí tisíce hospodářských zvířat, například ovcí, koz, drůbeže či skotu. </a:t>
            </a:r>
          </a:p>
          <a:p>
            <a:pPr marL="171450" indent="-171450">
              <a:buFont typeface="Arial" panose="020B0604020202020204" pitchFamily="34" charset="0"/>
              <a:buChar char="•"/>
            </a:pPr>
            <a:r>
              <a:rPr lang="cs-CZ" sz="2400" dirty="0"/>
              <a:t>V minulosti vlk dokonce ohrozil i genovou rezervu jelena karpatského.</a:t>
            </a:r>
          </a:p>
          <a:p>
            <a:pPr marL="171450" indent="-171450">
              <a:buFont typeface="Arial" panose="020B0604020202020204" pitchFamily="34" charset="0"/>
              <a:buChar char="•"/>
            </a:pPr>
            <a:r>
              <a:rPr lang="cs-CZ" sz="2400" dirty="0"/>
              <a:t>Na Slovensku je 250 až 400 vlků</a:t>
            </a:r>
          </a:p>
          <a:p>
            <a:pPr marL="171450" indent="-171450">
              <a:buFont typeface="Arial" panose="020B0604020202020204" pitchFamily="34" charset="0"/>
              <a:buChar char="•"/>
            </a:pPr>
            <a:r>
              <a:rPr lang="cs-CZ" sz="2400" dirty="0"/>
              <a:t>Splnit kvótu na lov je možné od 1.11. do 15.1.</a:t>
            </a:r>
          </a:p>
          <a:p>
            <a:pPr marL="171450" indent="-171450">
              <a:buFont typeface="Arial" panose="020B0604020202020204" pitchFamily="34" charset="0"/>
              <a:buChar char="•"/>
            </a:pPr>
            <a:endParaRPr lang="cs-CZ" sz="2400" dirty="0"/>
          </a:p>
          <a:p>
            <a:pPr marL="171450" indent="-171450">
              <a:buFont typeface="Arial" panose="020B0604020202020204" pitchFamily="34" charset="0"/>
              <a:buChar char="•"/>
            </a:pPr>
            <a:endParaRPr lang="cs-CZ" sz="2400" dirty="0"/>
          </a:p>
        </p:txBody>
      </p:sp>
      <p:pic>
        <p:nvPicPr>
          <p:cNvPr id="11" name="Obrázek 10" descr="th (12).jpg"/>
          <p:cNvPicPr>
            <a:picLocks noChangeAspect="1"/>
          </p:cNvPicPr>
          <p:nvPr/>
        </p:nvPicPr>
        <p:blipFill>
          <a:blip r:embed="rId4" cstate="print"/>
          <a:stretch>
            <a:fillRect/>
          </a:stretch>
        </p:blipFill>
        <p:spPr>
          <a:xfrm>
            <a:off x="5231903" y="4653136"/>
            <a:ext cx="2688299" cy="2016224"/>
          </a:xfrm>
          <a:prstGeom prst="rect">
            <a:avLst/>
          </a:prstGeom>
        </p:spPr>
      </p:pic>
      <p:pic>
        <p:nvPicPr>
          <p:cNvPr id="16" name="Obrázek 15" descr="th (13).jpg"/>
          <p:cNvPicPr>
            <a:picLocks noChangeAspect="1"/>
          </p:cNvPicPr>
          <p:nvPr/>
        </p:nvPicPr>
        <p:blipFill>
          <a:blip r:embed="rId5" cstate="print"/>
          <a:stretch>
            <a:fillRect/>
          </a:stretch>
        </p:blipFill>
        <p:spPr>
          <a:xfrm>
            <a:off x="479376" y="0"/>
            <a:ext cx="3514725" cy="1685925"/>
          </a:xfrm>
          <a:prstGeom prst="rect">
            <a:avLst/>
          </a:prstGeom>
        </p:spPr>
      </p:pic>
    </p:spTree>
    <p:extLst>
      <p:ext uri="{BB962C8B-B14F-4D97-AF65-F5344CB8AC3E}">
        <p14:creationId xmlns:p14="http://schemas.microsoft.com/office/powerpoint/2010/main" val="8001376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Slovensko mapa_vlk_zakaz_2015s.jpg"/>
          <p:cNvPicPr>
            <a:picLocks noChangeAspect="1"/>
          </p:cNvPicPr>
          <p:nvPr/>
        </p:nvPicPr>
        <p:blipFill>
          <a:blip r:embed="rId2" cstate="print"/>
          <a:stretch>
            <a:fillRect/>
          </a:stretch>
        </p:blipFill>
        <p:spPr>
          <a:xfrm>
            <a:off x="1676400" y="1066801"/>
            <a:ext cx="8839200" cy="4706243"/>
          </a:xfrm>
          <a:prstGeom prst="rect">
            <a:avLst/>
          </a:prstGeom>
        </p:spPr>
      </p:pic>
      <p:sp>
        <p:nvSpPr>
          <p:cNvPr id="3" name="TextovéPole 2"/>
          <p:cNvSpPr txBox="1"/>
          <p:nvPr/>
        </p:nvSpPr>
        <p:spPr>
          <a:xfrm>
            <a:off x="1752600" y="605136"/>
            <a:ext cx="8686800" cy="461665"/>
          </a:xfrm>
          <a:prstGeom prst="rect">
            <a:avLst/>
          </a:prstGeom>
          <a:noFill/>
        </p:spPr>
        <p:txBody>
          <a:bodyPr wrap="square" rtlCol="0">
            <a:spAutoFit/>
          </a:bodyPr>
          <a:lstStyle/>
          <a:p>
            <a:r>
              <a:rPr lang="cs-CZ" sz="2400" dirty="0">
                <a:solidFill>
                  <a:srgbClr val="FF0000"/>
                </a:solidFill>
              </a:rPr>
              <a:t>Červeně</a:t>
            </a:r>
            <a:r>
              <a:rPr lang="cs-CZ" sz="2400" dirty="0"/>
              <a:t> je znázorněno území se zakázaným lovem vlka na Slovensku</a:t>
            </a:r>
          </a:p>
        </p:txBody>
      </p:sp>
      <p:sp>
        <p:nvSpPr>
          <p:cNvPr id="4" name="TextovéPole 3"/>
          <p:cNvSpPr txBox="1"/>
          <p:nvPr/>
        </p:nvSpPr>
        <p:spPr>
          <a:xfrm>
            <a:off x="8305800" y="6642556"/>
            <a:ext cx="4114800" cy="215444"/>
          </a:xfrm>
          <a:prstGeom prst="rect">
            <a:avLst/>
          </a:prstGeom>
          <a:noFill/>
        </p:spPr>
        <p:txBody>
          <a:bodyPr wrap="square" rtlCol="0">
            <a:spAutoFit/>
          </a:bodyPr>
          <a:lstStyle/>
          <a:p>
            <a:r>
              <a:rPr lang="cs-CZ" sz="800" dirty="0"/>
              <a:t>https://www.kampolovat.sk/sk/clanky/spravodajstvo/kvota-lovu-vlka-draveho-2015-2016</a:t>
            </a:r>
          </a:p>
        </p:txBody>
      </p:sp>
    </p:spTree>
    <p:extLst>
      <p:ext uri="{BB962C8B-B14F-4D97-AF65-F5344CB8AC3E}">
        <p14:creationId xmlns:p14="http://schemas.microsoft.com/office/powerpoint/2010/main" val="42094768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descr="Švédsko Plán.png"/>
          <p:cNvPicPr>
            <a:picLocks noChangeAspect="1"/>
          </p:cNvPicPr>
          <p:nvPr/>
        </p:nvPicPr>
        <p:blipFill>
          <a:blip r:embed="rId2" cstate="print"/>
          <a:stretch>
            <a:fillRect/>
          </a:stretch>
        </p:blipFill>
        <p:spPr>
          <a:xfrm>
            <a:off x="35876" y="180741"/>
            <a:ext cx="4402720" cy="6052672"/>
          </a:xfrm>
          <a:prstGeom prst="rect">
            <a:avLst/>
          </a:prstGeom>
        </p:spPr>
      </p:pic>
      <p:sp>
        <p:nvSpPr>
          <p:cNvPr id="6" name="Obdélník 5"/>
          <p:cNvSpPr/>
          <p:nvPr/>
        </p:nvSpPr>
        <p:spPr>
          <a:xfrm rot="10800000" flipV="1">
            <a:off x="5787897" y="5560791"/>
            <a:ext cx="4038600" cy="2062103"/>
          </a:xfrm>
          <a:prstGeom prst="rect">
            <a:avLst/>
          </a:prstGeom>
        </p:spPr>
        <p:txBody>
          <a:bodyPr wrap="square">
            <a:spAutoFit/>
          </a:bodyPr>
          <a:lstStyle/>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a:p>
            <a:endParaRPr lang="cs-CZ" sz="800" dirty="0">
              <a:hlinkClick r:id="" action="ppaction://noaction"/>
            </a:endParaRPr>
          </a:p>
        </p:txBody>
      </p:sp>
      <p:sp>
        <p:nvSpPr>
          <p:cNvPr id="8" name="Obdélník 7"/>
          <p:cNvSpPr/>
          <p:nvPr/>
        </p:nvSpPr>
        <p:spPr>
          <a:xfrm>
            <a:off x="9119885" y="6580663"/>
            <a:ext cx="4337050" cy="415498"/>
          </a:xfrm>
          <a:prstGeom prst="rect">
            <a:avLst/>
          </a:prstGeom>
        </p:spPr>
        <p:txBody>
          <a:bodyPr wrap="square">
            <a:spAutoFit/>
          </a:bodyPr>
          <a:lstStyle/>
          <a:p>
            <a:pPr lvl="0"/>
            <a:r>
              <a:rPr lang="cs-CZ" sz="700" dirty="0">
                <a:solidFill>
                  <a:prstClr val="black"/>
                </a:solidFill>
              </a:rPr>
              <a:t>https://www.netnatur.dk/wp-content/uploads/2018/01/Forvaltningsplan_ulv.pdf</a:t>
            </a:r>
          </a:p>
          <a:p>
            <a:r>
              <a:rPr lang="cs-CZ" sz="700" dirty="0"/>
              <a:t>https://svenskjakt.se/start/nyhet/har-foljer-du-2018-ars-licensjakt-pa-varg/</a:t>
            </a:r>
          </a:p>
          <a:p>
            <a:pPr lvl="0"/>
            <a:endParaRPr lang="cs-CZ" sz="700" dirty="0">
              <a:solidFill>
                <a:prstClr val="black"/>
              </a:solidFill>
            </a:endParaRPr>
          </a:p>
        </p:txBody>
      </p:sp>
      <p:sp>
        <p:nvSpPr>
          <p:cNvPr id="3" name="TextovéPole 2">
            <a:extLst>
              <a:ext uri="{FF2B5EF4-FFF2-40B4-BE49-F238E27FC236}">
                <a16:creationId xmlns:a16="http://schemas.microsoft.com/office/drawing/2014/main" xmlns="" id="{534B41B2-4A89-414B-BFFE-CFF8B06C4F74}"/>
              </a:ext>
            </a:extLst>
          </p:cNvPr>
          <p:cNvSpPr txBox="1"/>
          <p:nvPr/>
        </p:nvSpPr>
        <p:spPr>
          <a:xfrm>
            <a:off x="0" y="271710"/>
            <a:ext cx="12192000" cy="769441"/>
          </a:xfrm>
          <a:prstGeom prst="rect">
            <a:avLst/>
          </a:prstGeom>
          <a:noFill/>
        </p:spPr>
        <p:txBody>
          <a:bodyPr wrap="square" rtlCol="0">
            <a:spAutoFit/>
          </a:bodyPr>
          <a:lstStyle/>
          <a:p>
            <a:pPr algn="ctr"/>
            <a:r>
              <a:rPr lang="cs-CZ" sz="4400" b="1" dirty="0">
                <a:latin typeface="+mj-lt"/>
              </a:rPr>
              <a:t>Švédsko</a:t>
            </a:r>
          </a:p>
        </p:txBody>
      </p:sp>
      <p:sp>
        <p:nvSpPr>
          <p:cNvPr id="2" name="AutoShape 4" descr="Image result for švédsk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4" name="AutoShape 6" descr="Image result for švédsk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7" name="AutoShape 8" descr="Image result for švédsk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7178" name="Picture 10" descr="Image result for švédsk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32032" y="-205209"/>
            <a:ext cx="1899593" cy="1899593"/>
          </a:xfrm>
          <a:prstGeom prst="rect">
            <a:avLst/>
          </a:prstGeom>
          <a:noFill/>
          <a:extLst>
            <a:ext uri="{909E8E84-426E-40DD-AFC4-6F175D3DCCD1}">
              <a14:hiddenFill xmlns:a14="http://schemas.microsoft.com/office/drawing/2010/main">
                <a:solidFill>
                  <a:srgbClr val="FFFFFF"/>
                </a:solidFill>
              </a14:hiddenFill>
            </a:ext>
          </a:extLst>
        </p:spPr>
      </p:pic>
      <p:sp>
        <p:nvSpPr>
          <p:cNvPr id="11" name="TextovéPole 10">
            <a:extLst>
              <a:ext uri="{FF2B5EF4-FFF2-40B4-BE49-F238E27FC236}">
                <a16:creationId xmlns:a16="http://schemas.microsoft.com/office/drawing/2014/main" xmlns="" id="{07BA6E97-3A8C-403A-A701-8BFC795A4144}"/>
              </a:ext>
            </a:extLst>
          </p:cNvPr>
          <p:cNvSpPr txBox="1"/>
          <p:nvPr/>
        </p:nvSpPr>
        <p:spPr>
          <a:xfrm>
            <a:off x="4438596" y="1582340"/>
            <a:ext cx="7546024" cy="4493538"/>
          </a:xfrm>
          <a:prstGeom prst="rect">
            <a:avLst/>
          </a:prstGeom>
          <a:noFill/>
        </p:spPr>
        <p:txBody>
          <a:bodyPr wrap="square" rtlCol="0">
            <a:spAutoFit/>
          </a:bodyPr>
          <a:lstStyle/>
          <a:p>
            <a:pPr marL="285750" indent="-285750">
              <a:buFont typeface="Arial" panose="020B0604020202020204" pitchFamily="34" charset="0"/>
              <a:buChar char="•"/>
            </a:pPr>
            <a:r>
              <a:rPr lang="cs-CZ" sz="2600" dirty="0"/>
              <a:t>Soustředí se na problematiku přítomnost velkých predátorů a jejich vliv na život obyvatel.</a:t>
            </a:r>
          </a:p>
          <a:p>
            <a:pPr marL="285750" indent="-285750">
              <a:buFont typeface="Arial" panose="020B0604020202020204" pitchFamily="34" charset="0"/>
              <a:buChar char="•"/>
            </a:pPr>
            <a:r>
              <a:rPr lang="cs-CZ" sz="2600" dirty="0"/>
              <a:t>Plán vychází z principu předběžné opatrnosti.</a:t>
            </a:r>
          </a:p>
          <a:p>
            <a:pPr marL="285750" indent="-285750">
              <a:buFont typeface="Arial" panose="020B0604020202020204" pitchFamily="34" charset="0"/>
              <a:buChar char="•"/>
            </a:pPr>
            <a:r>
              <a:rPr lang="cs-CZ" sz="2600" dirty="0"/>
              <a:t>EPA stanovila referenční hodnotu velikosti vlčí populace na 270 až 300 jedinců</a:t>
            </a:r>
            <a:r>
              <a:rPr lang="cs-CZ" sz="2600" dirty="0" smtClean="0"/>
              <a:t>.</a:t>
            </a:r>
          </a:p>
          <a:p>
            <a:pPr marL="285750" indent="-285750"/>
            <a:endParaRPr lang="cs-CZ" sz="2600" dirty="0"/>
          </a:p>
          <a:p>
            <a:pPr marL="285750" indent="-285750">
              <a:buFont typeface="Arial" panose="020B0604020202020204" pitchFamily="34" charset="0"/>
              <a:buChar char="•"/>
            </a:pPr>
            <a:r>
              <a:rPr lang="cs-CZ" sz="2600" dirty="0">
                <a:solidFill>
                  <a:srgbClr val="FF0000"/>
                </a:solidFill>
              </a:rPr>
              <a:t>Švédsko má 6x větší rozlohu a má 6x menší hustotu zalidnění 22,8 obyvatel na km</a:t>
            </a:r>
            <a:r>
              <a:rPr lang="cs-CZ" sz="2600" baseline="30000" dirty="0">
                <a:solidFill>
                  <a:srgbClr val="FF0000"/>
                </a:solidFill>
              </a:rPr>
              <a:t>2</a:t>
            </a:r>
            <a:r>
              <a:rPr lang="cs-CZ" sz="2600" dirty="0">
                <a:solidFill>
                  <a:srgbClr val="FF0000"/>
                </a:solidFill>
              </a:rPr>
              <a:t> (Česko 134 obyvatel na km</a:t>
            </a:r>
            <a:r>
              <a:rPr lang="cs-CZ" sz="2600" baseline="30000" dirty="0">
                <a:solidFill>
                  <a:srgbClr val="FF0000"/>
                </a:solidFill>
              </a:rPr>
              <a:t>2</a:t>
            </a:r>
            <a:r>
              <a:rPr lang="cs-CZ" sz="2600" dirty="0" smtClean="0">
                <a:solidFill>
                  <a:srgbClr val="FF0000"/>
                </a:solidFill>
              </a:rPr>
              <a:t>)</a:t>
            </a:r>
          </a:p>
          <a:p>
            <a:pPr marL="285750" indent="-285750"/>
            <a:endParaRPr lang="cs-CZ" sz="2600" dirty="0">
              <a:solidFill>
                <a:srgbClr val="FF0000"/>
              </a:solidFill>
            </a:endParaRPr>
          </a:p>
          <a:p>
            <a:pPr marL="285750" indent="-285750">
              <a:buFont typeface="Arial" panose="020B0604020202020204" pitchFamily="34" charset="0"/>
              <a:buChar char="•"/>
            </a:pPr>
            <a:r>
              <a:rPr lang="cs-CZ" sz="2600" b="1" dirty="0">
                <a:solidFill>
                  <a:srgbClr val="FF0000"/>
                </a:solidFill>
              </a:rPr>
              <a:t>Od 1.1. do 15.2. probíhá licencovaný lov vlků.</a:t>
            </a:r>
          </a:p>
        </p:txBody>
      </p:sp>
    </p:spTree>
    <p:extLst>
      <p:ext uri="{BB962C8B-B14F-4D97-AF65-F5344CB8AC3E}">
        <p14:creationId xmlns:p14="http://schemas.microsoft.com/office/powerpoint/2010/main" val="20032983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3929706" y="1268760"/>
            <a:ext cx="8235917" cy="5264252"/>
          </a:xfrm>
        </p:spPr>
        <p:txBody>
          <a:bodyPr>
            <a:normAutofit/>
          </a:bodyPr>
          <a:lstStyle/>
          <a:p>
            <a:r>
              <a:rPr lang="cs-CZ" sz="2800" dirty="0" smtClean="0">
                <a:solidFill>
                  <a:srgbClr val="FF0000"/>
                </a:solidFill>
              </a:rPr>
              <a:t>Ministerstvo </a:t>
            </a:r>
            <a:r>
              <a:rPr lang="cs-CZ" sz="2800" dirty="0">
                <a:solidFill>
                  <a:srgbClr val="FF0000"/>
                </a:solidFill>
              </a:rPr>
              <a:t>zemědělství a lesnictví stanovilo 22. 12. 2016 vyhláškou roční kvótu na odstřel </a:t>
            </a:r>
            <a:r>
              <a:rPr lang="cs-CZ" sz="2800" b="1" dirty="0">
                <a:solidFill>
                  <a:srgbClr val="FF0000"/>
                </a:solidFill>
              </a:rPr>
              <a:t>53</a:t>
            </a:r>
            <a:r>
              <a:rPr lang="cs-CZ" sz="2800" dirty="0">
                <a:solidFill>
                  <a:srgbClr val="FF0000"/>
                </a:solidFill>
              </a:rPr>
              <a:t> vlků (mimo oblast chovu sobů</a:t>
            </a:r>
            <a:r>
              <a:rPr lang="cs-CZ" sz="2800" dirty="0" smtClean="0">
                <a:solidFill>
                  <a:srgbClr val="FF0000"/>
                </a:solidFill>
              </a:rPr>
              <a:t>)</a:t>
            </a:r>
          </a:p>
          <a:p>
            <a:endParaRPr lang="cs-CZ" sz="2800" dirty="0">
              <a:solidFill>
                <a:srgbClr val="FF0000"/>
              </a:solidFill>
            </a:endParaRPr>
          </a:p>
          <a:p>
            <a:r>
              <a:rPr lang="cs-CZ" sz="2800" dirty="0">
                <a:solidFill>
                  <a:srgbClr val="FF0000"/>
                </a:solidFill>
              </a:rPr>
              <a:t>Finsko má 4,3x větší rozlohu a 8,4x menší hustotu zalidnění (16 obyvatel na km</a:t>
            </a:r>
            <a:r>
              <a:rPr lang="cs-CZ" sz="2800" baseline="30000" dirty="0">
                <a:solidFill>
                  <a:srgbClr val="FF0000"/>
                </a:solidFill>
              </a:rPr>
              <a:t>2</a:t>
            </a:r>
            <a:r>
              <a:rPr lang="cs-CZ" sz="2800" dirty="0" smtClean="0">
                <a:solidFill>
                  <a:srgbClr val="FF0000"/>
                </a:solidFill>
              </a:rPr>
              <a:t>)</a:t>
            </a:r>
          </a:p>
          <a:p>
            <a:pPr>
              <a:buNone/>
            </a:pPr>
            <a:endParaRPr lang="cs-CZ" sz="2800" dirty="0">
              <a:solidFill>
                <a:srgbClr val="FF0000"/>
              </a:solidFill>
            </a:endParaRPr>
          </a:p>
          <a:p>
            <a:pPr algn="ctr"/>
            <a:r>
              <a:rPr lang="cs-CZ" sz="2800" dirty="0"/>
              <a:t>Dne 22. 1. 2015 přijalo Ministerstvo zemědělství a lesního hospodářství nový Plán péče o populaci vlků ve Finsku. </a:t>
            </a:r>
            <a:r>
              <a:rPr lang="cs-CZ" sz="2800" b="1" dirty="0">
                <a:solidFill>
                  <a:srgbClr val="FF0000"/>
                </a:solidFill>
              </a:rPr>
              <a:t>Velikost životaschopné populace vlků byla v tomto plánu stanovena na 25 reprodukujících se párů.</a:t>
            </a:r>
          </a:p>
          <a:p>
            <a:endParaRPr lang="cs-CZ" sz="2800" dirty="0"/>
          </a:p>
        </p:txBody>
      </p:sp>
      <p:sp>
        <p:nvSpPr>
          <p:cNvPr id="4" name="TextovéPole 3"/>
          <p:cNvSpPr txBox="1"/>
          <p:nvPr/>
        </p:nvSpPr>
        <p:spPr>
          <a:xfrm>
            <a:off x="6477000" y="6676481"/>
            <a:ext cx="6477000" cy="215444"/>
          </a:xfrm>
          <a:prstGeom prst="rect">
            <a:avLst/>
          </a:prstGeom>
          <a:noFill/>
        </p:spPr>
        <p:txBody>
          <a:bodyPr wrap="square" rtlCol="0">
            <a:spAutoFit/>
          </a:bodyPr>
          <a:lstStyle/>
          <a:p>
            <a:r>
              <a:rPr lang="cs-CZ" sz="800" dirty="0"/>
              <a:t>https://mmm.fi/documents/1410837/1720364/Suomen_susikannan_hoitosuunnitelmat.pdf/cf2138e7-6a9b-4955-9b93-d719c734590f.</a:t>
            </a:r>
          </a:p>
        </p:txBody>
      </p:sp>
      <p:sp>
        <p:nvSpPr>
          <p:cNvPr id="17" name="TextovéPole 16">
            <a:extLst>
              <a:ext uri="{FF2B5EF4-FFF2-40B4-BE49-F238E27FC236}">
                <a16:creationId xmlns:a16="http://schemas.microsoft.com/office/drawing/2014/main" xmlns="" id="{18D4C3AD-E6E2-483C-888C-4A6D5A744146}"/>
              </a:ext>
            </a:extLst>
          </p:cNvPr>
          <p:cNvSpPr txBox="1"/>
          <p:nvPr/>
        </p:nvSpPr>
        <p:spPr>
          <a:xfrm>
            <a:off x="0" y="126987"/>
            <a:ext cx="12192000" cy="769441"/>
          </a:xfrm>
          <a:prstGeom prst="rect">
            <a:avLst/>
          </a:prstGeom>
          <a:noFill/>
        </p:spPr>
        <p:txBody>
          <a:bodyPr wrap="square" rtlCol="0">
            <a:spAutoFit/>
          </a:bodyPr>
          <a:lstStyle/>
          <a:p>
            <a:pPr algn="ctr"/>
            <a:r>
              <a:rPr lang="cs-CZ" sz="4400" b="1" dirty="0">
                <a:latin typeface="+mj-lt"/>
              </a:rPr>
              <a:t>Finsko</a:t>
            </a:r>
          </a:p>
        </p:txBody>
      </p:sp>
      <p:pic>
        <p:nvPicPr>
          <p:cNvPr id="18" name="Zástupný symbol pro obsah 3" descr="Finsko p.png">
            <a:extLst>
              <a:ext uri="{FF2B5EF4-FFF2-40B4-BE49-F238E27FC236}">
                <a16:creationId xmlns:a16="http://schemas.microsoft.com/office/drawing/2014/main" xmlns="" id="{486EA3A7-A829-4C91-9FEB-A06085988241}"/>
              </a:ext>
            </a:extLst>
          </p:cNvPr>
          <p:cNvPicPr>
            <a:picLocks noChangeAspect="1"/>
          </p:cNvPicPr>
          <p:nvPr/>
        </p:nvPicPr>
        <p:blipFill>
          <a:blip r:embed="rId2" cstate="print"/>
          <a:stretch>
            <a:fillRect/>
          </a:stretch>
        </p:blipFill>
        <p:spPr>
          <a:xfrm>
            <a:off x="26377" y="761288"/>
            <a:ext cx="3922379" cy="5428898"/>
          </a:xfrm>
          <a:prstGeom prst="rect">
            <a:avLst/>
          </a:prstGeom>
        </p:spPr>
      </p:pic>
      <p:pic>
        <p:nvPicPr>
          <p:cNvPr id="8200" name="Picture 8" descr="https://upload.wikimedia.org/wikipedia/commons/thumb/b/bc/Flag_of_Finland.svg/220px-Flag_of_Finland.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84432" y="60726"/>
            <a:ext cx="1812708" cy="110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0230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38</a:t>
            </a:fld>
            <a:endParaRPr lang="en-US" dirty="0"/>
          </a:p>
        </p:txBody>
      </p:sp>
      <p:pic>
        <p:nvPicPr>
          <p:cNvPr id="3" name="Obrázek 2" descr="Finsko.png"/>
          <p:cNvPicPr>
            <a:picLocks noChangeAspect="1"/>
          </p:cNvPicPr>
          <p:nvPr/>
        </p:nvPicPr>
        <p:blipFill>
          <a:blip r:embed="rId2" cstate="print"/>
          <a:stretch>
            <a:fillRect/>
          </a:stretch>
        </p:blipFill>
        <p:spPr>
          <a:xfrm>
            <a:off x="2472105" y="33184"/>
            <a:ext cx="7247791" cy="6703663"/>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39</a:t>
            </a:fld>
            <a:endParaRPr lang="en-US" dirty="0"/>
          </a:p>
        </p:txBody>
      </p:sp>
      <p:pic>
        <p:nvPicPr>
          <p:cNvPr id="3" name="Obrázek 2" descr="Obsah obrázku text, mapa&#10;&#10;Popis vygenerován s velmi vysokou mírou spolehlivosti">
            <a:extLst>
              <a:ext uri="{FF2B5EF4-FFF2-40B4-BE49-F238E27FC236}">
                <a16:creationId xmlns:a16="http://schemas.microsoft.com/office/drawing/2014/main" xmlns="" id="{3D940EEE-DCAD-4E87-8DB3-664A6829073E}"/>
              </a:ext>
            </a:extLst>
          </p:cNvPr>
          <p:cNvPicPr>
            <a:picLocks noChangeAspect="1"/>
          </p:cNvPicPr>
          <p:nvPr/>
        </p:nvPicPr>
        <p:blipFill>
          <a:blip r:embed="rId2" cstate="print"/>
          <a:stretch>
            <a:fillRect/>
          </a:stretch>
        </p:blipFill>
        <p:spPr>
          <a:xfrm>
            <a:off x="911423" y="2912427"/>
            <a:ext cx="4499885" cy="3858665"/>
          </a:xfrm>
          <a:prstGeom prst="rect">
            <a:avLst/>
          </a:prstGeom>
        </p:spPr>
      </p:pic>
      <p:sp>
        <p:nvSpPr>
          <p:cNvPr id="4" name="TextovéPole 3"/>
          <p:cNvSpPr txBox="1"/>
          <p:nvPr/>
        </p:nvSpPr>
        <p:spPr>
          <a:xfrm>
            <a:off x="335360" y="1268760"/>
            <a:ext cx="11377264" cy="2123658"/>
          </a:xfrm>
          <a:prstGeom prst="rect">
            <a:avLst/>
          </a:prstGeom>
          <a:noFill/>
        </p:spPr>
        <p:txBody>
          <a:bodyPr wrap="square" rtlCol="0">
            <a:spAutoFit/>
          </a:bodyPr>
          <a:lstStyle/>
          <a:p>
            <a:pPr marL="457200" indent="-457200">
              <a:buFont typeface="Arial" panose="020B0604020202020204" pitchFamily="34" charset="0"/>
              <a:buChar char="•"/>
            </a:pPr>
            <a:r>
              <a:rPr lang="cs-CZ" sz="3300" dirty="0"/>
              <a:t>Norsko se rozhodlo </a:t>
            </a:r>
            <a:r>
              <a:rPr lang="cs-CZ" sz="3300" b="1" dirty="0">
                <a:solidFill>
                  <a:srgbClr val="FF0000"/>
                </a:solidFill>
              </a:rPr>
              <a:t>zredukovat vlčí populaci z 68 na 21 kusů </a:t>
            </a:r>
            <a:r>
              <a:rPr lang="cs-CZ" sz="3300" dirty="0"/>
              <a:t>(odlov 47 kusů) a vytyčilo území, kde budou tolerováni (rajonizace vlčí populace)</a:t>
            </a:r>
          </a:p>
          <a:p>
            <a:endParaRPr lang="cs-CZ" sz="3300" dirty="0"/>
          </a:p>
        </p:txBody>
      </p:sp>
      <p:sp>
        <p:nvSpPr>
          <p:cNvPr id="9" name="TextovéPole 8">
            <a:extLst>
              <a:ext uri="{FF2B5EF4-FFF2-40B4-BE49-F238E27FC236}">
                <a16:creationId xmlns:a16="http://schemas.microsoft.com/office/drawing/2014/main" xmlns="" id="{3686FE15-87E0-4975-8F10-7C41CCC10D25}"/>
              </a:ext>
            </a:extLst>
          </p:cNvPr>
          <p:cNvSpPr txBox="1"/>
          <p:nvPr/>
        </p:nvSpPr>
        <p:spPr>
          <a:xfrm>
            <a:off x="0" y="221174"/>
            <a:ext cx="12192000" cy="769441"/>
          </a:xfrm>
          <a:prstGeom prst="rect">
            <a:avLst/>
          </a:prstGeom>
          <a:noFill/>
        </p:spPr>
        <p:txBody>
          <a:bodyPr wrap="square" rtlCol="0">
            <a:spAutoFit/>
          </a:bodyPr>
          <a:lstStyle/>
          <a:p>
            <a:pPr algn="ctr"/>
            <a:r>
              <a:rPr lang="cs-CZ" sz="4400" b="1" dirty="0">
                <a:latin typeface="+mj-lt"/>
              </a:rPr>
              <a:t>Norsko</a:t>
            </a:r>
          </a:p>
        </p:txBody>
      </p:sp>
      <p:pic>
        <p:nvPicPr>
          <p:cNvPr id="10" name="Obrázek 9" descr="Obsah obrázku kreslení, místnost&#10;&#10;Popis byl vytvořen automaticky">
            <a:extLst>
              <a:ext uri="{FF2B5EF4-FFF2-40B4-BE49-F238E27FC236}">
                <a16:creationId xmlns:a16="http://schemas.microsoft.com/office/drawing/2014/main" xmlns="" id="{948DFD14-CA1F-4B48-8DE6-0D90CF0E91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8448" y="5071"/>
            <a:ext cx="1789891" cy="1201649"/>
          </a:xfrm>
          <a:prstGeom prst="rect">
            <a:avLst/>
          </a:prstGeom>
        </p:spPr>
      </p:pic>
      <p:pic>
        <p:nvPicPr>
          <p:cNvPr id="12" name="Obrázek 11" descr="norsko.png"/>
          <p:cNvPicPr>
            <a:picLocks noChangeAspect="1"/>
          </p:cNvPicPr>
          <p:nvPr/>
        </p:nvPicPr>
        <p:blipFill>
          <a:blip r:embed="rId4" cstate="print"/>
          <a:stretch>
            <a:fillRect/>
          </a:stretch>
        </p:blipFill>
        <p:spPr>
          <a:xfrm>
            <a:off x="8976320" y="2910955"/>
            <a:ext cx="2232248" cy="3213409"/>
          </a:xfrm>
          <a:prstGeom prst="rect">
            <a:avLst/>
          </a:prstGeom>
        </p:spPr>
      </p:pic>
      <p:sp>
        <p:nvSpPr>
          <p:cNvPr id="13" name="TextovéPole 12"/>
          <p:cNvSpPr txBox="1"/>
          <p:nvPr/>
        </p:nvSpPr>
        <p:spPr>
          <a:xfrm>
            <a:off x="9768408" y="6703358"/>
            <a:ext cx="2880320" cy="200055"/>
          </a:xfrm>
          <a:prstGeom prst="rect">
            <a:avLst/>
          </a:prstGeom>
          <a:noFill/>
        </p:spPr>
        <p:txBody>
          <a:bodyPr wrap="square" rtlCol="0">
            <a:spAutoFit/>
          </a:bodyPr>
          <a:lstStyle/>
          <a:p>
            <a:r>
              <a:rPr lang="cs-CZ" sz="700" dirty="0"/>
              <a:t>https://www.selmy.cz/clanky/vyhubi-norsko-svoji-vlci-populaci/</a:t>
            </a:r>
          </a:p>
        </p:txBody>
      </p:sp>
      <p:sp>
        <p:nvSpPr>
          <p:cNvPr id="11" name="TextovéPole 10"/>
          <p:cNvSpPr txBox="1"/>
          <p:nvPr/>
        </p:nvSpPr>
        <p:spPr>
          <a:xfrm>
            <a:off x="5879976" y="6381328"/>
            <a:ext cx="2520280" cy="461665"/>
          </a:xfrm>
          <a:prstGeom prst="rect">
            <a:avLst/>
          </a:prstGeom>
          <a:noFill/>
        </p:spPr>
        <p:txBody>
          <a:bodyPr wrap="square" rtlCol="0">
            <a:spAutoFit/>
          </a:bodyPr>
          <a:lstStyle/>
          <a:p>
            <a:r>
              <a:rPr lang="cs-CZ" sz="800" dirty="0" smtClean="0"/>
              <a:t>https://www.stortinget.no/no/Saker-og-publikasjoner/Publikasjoner/Innstillinger/Stortinget/2015-2016/inns-201516-330/?lvl=0#a1.4</a:t>
            </a:r>
            <a:endParaRPr lang="cs-CZ" sz="800" dirty="0"/>
          </a:p>
        </p:txBody>
      </p:sp>
      <p:sp>
        <p:nvSpPr>
          <p:cNvPr id="14" name="TextovéPole 13"/>
          <p:cNvSpPr txBox="1"/>
          <p:nvPr/>
        </p:nvSpPr>
        <p:spPr>
          <a:xfrm>
            <a:off x="5879976" y="3140968"/>
            <a:ext cx="2736304" cy="2677656"/>
          </a:xfrm>
          <a:prstGeom prst="rect">
            <a:avLst/>
          </a:prstGeom>
          <a:noFill/>
        </p:spPr>
        <p:txBody>
          <a:bodyPr wrap="square" rtlCol="0">
            <a:spAutoFit/>
          </a:bodyPr>
          <a:lstStyle/>
          <a:p>
            <a:pPr algn="ctr"/>
            <a:r>
              <a:rPr lang="cs-CZ" sz="3200" b="1" dirty="0" smtClean="0">
                <a:solidFill>
                  <a:srgbClr val="FF0000"/>
                </a:solidFill>
              </a:rPr>
              <a:t>Vlčí </a:t>
            </a:r>
            <a:r>
              <a:rPr lang="cs-CZ" sz="3200" b="1" dirty="0" smtClean="0">
                <a:solidFill>
                  <a:srgbClr val="FF0000"/>
                </a:solidFill>
              </a:rPr>
              <a:t>zóna tvoří pouze 5,5% </a:t>
            </a:r>
            <a:r>
              <a:rPr lang="cs-CZ" sz="3200" b="1" dirty="0" smtClean="0">
                <a:solidFill>
                  <a:srgbClr val="FF0000"/>
                </a:solidFill>
              </a:rPr>
              <a:t>Norska.</a:t>
            </a:r>
            <a:endParaRPr lang="cs-CZ" sz="3200" b="1" dirty="0" smtClean="0">
              <a:solidFill>
                <a:srgbClr val="FF0000"/>
              </a:solidFill>
            </a:endParaRPr>
          </a:p>
          <a:p>
            <a:pPr algn="ctr"/>
            <a:r>
              <a:rPr lang="cs-CZ" dirty="0" smtClean="0"/>
              <a:t>Parlament žádá vládu, aby zavedla stejnou dobu lovu vlků po celé zemi, od 1. října do 31. března</a:t>
            </a:r>
            <a:endParaRPr lang="cs-CZ" b="1" dirty="0">
              <a:solidFill>
                <a:srgbClr val="FF0000"/>
              </a:solidFill>
            </a:endParaRPr>
          </a:p>
        </p:txBody>
      </p:sp>
    </p:spTree>
    <p:extLst>
      <p:ext uri="{BB962C8B-B14F-4D97-AF65-F5344CB8AC3E}">
        <p14:creationId xmlns:p14="http://schemas.microsoft.com/office/powerpoint/2010/main" val="359732617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40</a:t>
            </a:fld>
            <a:endParaRPr lang="en-US" dirty="0"/>
          </a:p>
        </p:txBody>
      </p:sp>
      <p:pic>
        <p:nvPicPr>
          <p:cNvPr id="3" name="Obrázek 2" descr="idaho.png"/>
          <p:cNvPicPr>
            <a:picLocks noChangeAspect="1"/>
          </p:cNvPicPr>
          <p:nvPr/>
        </p:nvPicPr>
        <p:blipFill>
          <a:blip r:embed="rId2" cstate="print"/>
          <a:stretch>
            <a:fillRect/>
          </a:stretch>
        </p:blipFill>
        <p:spPr>
          <a:xfrm>
            <a:off x="0" y="1100174"/>
            <a:ext cx="7722543" cy="5757825"/>
          </a:xfrm>
          <a:prstGeom prst="rect">
            <a:avLst/>
          </a:prstGeom>
        </p:spPr>
      </p:pic>
      <p:sp>
        <p:nvSpPr>
          <p:cNvPr id="9" name="Obdélník 8"/>
          <p:cNvSpPr/>
          <p:nvPr/>
        </p:nvSpPr>
        <p:spPr>
          <a:xfrm>
            <a:off x="9793585" y="6582179"/>
            <a:ext cx="2448272" cy="307777"/>
          </a:xfrm>
          <a:prstGeom prst="rect">
            <a:avLst/>
          </a:prstGeom>
        </p:spPr>
        <p:txBody>
          <a:bodyPr wrap="square">
            <a:spAutoFit/>
          </a:bodyPr>
          <a:lstStyle/>
          <a:p>
            <a:pPr lvl="0"/>
            <a:r>
              <a:rPr lang="cs-CZ" sz="700" dirty="0">
                <a:solidFill>
                  <a:prstClr val="black"/>
                </a:solidFill>
              </a:rPr>
              <a:t>https://www.nationalgeographic.com/news/2016/02/160212-Wildlife-Services-predator-control-livestock-trapping-hunting/</a:t>
            </a:r>
          </a:p>
        </p:txBody>
      </p:sp>
      <p:sp>
        <p:nvSpPr>
          <p:cNvPr id="10" name="TextovéPole 9"/>
          <p:cNvSpPr txBox="1"/>
          <p:nvPr/>
        </p:nvSpPr>
        <p:spPr>
          <a:xfrm>
            <a:off x="7848091" y="1100174"/>
            <a:ext cx="4223792" cy="1477328"/>
          </a:xfrm>
          <a:prstGeom prst="rect">
            <a:avLst/>
          </a:prstGeom>
          <a:noFill/>
        </p:spPr>
        <p:txBody>
          <a:bodyPr wrap="square" rtlCol="0">
            <a:spAutoFit/>
          </a:bodyPr>
          <a:lstStyle/>
          <a:p>
            <a:r>
              <a:rPr lang="cs-CZ" dirty="0" err="1"/>
              <a:t>Wildlife</a:t>
            </a:r>
            <a:r>
              <a:rPr lang="cs-CZ" dirty="0"/>
              <a:t> </a:t>
            </a:r>
            <a:r>
              <a:rPr lang="cs-CZ" dirty="0" err="1"/>
              <a:t>Services</a:t>
            </a:r>
            <a:r>
              <a:rPr lang="cs-CZ" dirty="0"/>
              <a:t> je součástí amerického ministerstva zemědělství.</a:t>
            </a:r>
          </a:p>
          <a:p>
            <a:r>
              <a:rPr lang="cs-CZ" dirty="0"/>
              <a:t>Cílem je zajistit federální kontrolu divokých zvířat</a:t>
            </a:r>
          </a:p>
          <a:p>
            <a:endParaRPr lang="cs-CZ" dirty="0"/>
          </a:p>
        </p:txBody>
      </p:sp>
      <p:pic>
        <p:nvPicPr>
          <p:cNvPr id="8" name="Obrázek 7" descr="th (2).jpg"/>
          <p:cNvPicPr>
            <a:picLocks noChangeAspect="1"/>
          </p:cNvPicPr>
          <p:nvPr/>
        </p:nvPicPr>
        <p:blipFill>
          <a:blip r:embed="rId3" cstate="print"/>
          <a:stretch>
            <a:fillRect/>
          </a:stretch>
        </p:blipFill>
        <p:spPr>
          <a:xfrm>
            <a:off x="1688442" y="32274"/>
            <a:ext cx="4345657" cy="1039644"/>
          </a:xfrm>
          <a:prstGeom prst="rect">
            <a:avLst/>
          </a:prstGeom>
        </p:spPr>
      </p:pic>
      <p:sp>
        <p:nvSpPr>
          <p:cNvPr id="12" name="TextovéPole 11"/>
          <p:cNvSpPr txBox="1"/>
          <p:nvPr/>
        </p:nvSpPr>
        <p:spPr>
          <a:xfrm>
            <a:off x="7848092" y="3405097"/>
            <a:ext cx="4223791" cy="2123658"/>
          </a:xfrm>
          <a:prstGeom prst="rect">
            <a:avLst/>
          </a:prstGeom>
          <a:noFill/>
        </p:spPr>
        <p:txBody>
          <a:bodyPr wrap="square" rtlCol="0">
            <a:spAutoFit/>
          </a:bodyPr>
          <a:lstStyle/>
          <a:p>
            <a:pPr algn="ctr"/>
            <a:r>
              <a:rPr lang="pl-PL" sz="2000" dirty="0">
                <a:solidFill>
                  <a:srgbClr val="FF0000"/>
                </a:solidFill>
              </a:rPr>
              <a:t>V senátu spojených států </a:t>
            </a:r>
          </a:p>
          <a:p>
            <a:pPr algn="ctr"/>
            <a:r>
              <a:rPr lang="pl-PL" sz="2000" dirty="0">
                <a:solidFill>
                  <a:srgbClr val="FF0000"/>
                </a:solidFill>
              </a:rPr>
              <a:t>byl </a:t>
            </a:r>
            <a:r>
              <a:rPr lang="pl-PL" sz="2000" cap="small" dirty="0">
                <a:solidFill>
                  <a:srgbClr val="FF0000"/>
                </a:solidFill>
              </a:rPr>
              <a:t>26. 11. 2018 přijat návrh zákona na </a:t>
            </a:r>
            <a:endParaRPr lang="pl-PL" sz="2000" dirty="0">
              <a:solidFill>
                <a:srgbClr val="FF0000"/>
              </a:solidFill>
            </a:endParaRPr>
          </a:p>
          <a:p>
            <a:pPr algn="ctr"/>
            <a:endParaRPr lang="cs-CZ" sz="2000" b="1" cap="all" dirty="0">
              <a:solidFill>
                <a:srgbClr val="FF0000"/>
              </a:solidFill>
            </a:endParaRPr>
          </a:p>
          <a:p>
            <a:pPr algn="ctr"/>
            <a:r>
              <a:rPr lang="cs-CZ" sz="2000" b="1" cap="all" dirty="0">
                <a:solidFill>
                  <a:srgbClr val="FF0000"/>
                </a:solidFill>
              </a:rPr>
              <a:t>     ODSTRANĚNÍ FEDERÁLNÍ OCHRANY VLKŮ  ŠEDÝCH</a:t>
            </a:r>
            <a:endParaRPr lang="cs-CZ" sz="2000" dirty="0">
              <a:solidFill>
                <a:srgbClr val="FF0000"/>
              </a:solidFill>
            </a:endParaRPr>
          </a:p>
          <a:p>
            <a:endParaRPr lang="cs-CZ"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41</a:t>
            </a:fld>
            <a:endParaRPr lang="en-US" dirty="0"/>
          </a:p>
        </p:txBody>
      </p:sp>
      <p:pic>
        <p:nvPicPr>
          <p:cNvPr id="3" name="Zástupný symbol pro obsah 3" descr="Finsko p.png">
            <a:extLst>
              <a:ext uri="{FF2B5EF4-FFF2-40B4-BE49-F238E27FC236}">
                <a16:creationId xmlns:a16="http://schemas.microsoft.com/office/drawing/2014/main" xmlns="" id="{486EA3A7-A829-4C91-9FEB-A06085988241}"/>
              </a:ext>
            </a:extLst>
          </p:cNvPr>
          <p:cNvPicPr>
            <a:picLocks noChangeAspect="1"/>
          </p:cNvPicPr>
          <p:nvPr/>
        </p:nvPicPr>
        <p:blipFill>
          <a:blip r:embed="rId2" cstate="print"/>
          <a:stretch>
            <a:fillRect/>
          </a:stretch>
        </p:blipFill>
        <p:spPr>
          <a:xfrm>
            <a:off x="0" y="0"/>
            <a:ext cx="2291602" cy="3171768"/>
          </a:xfrm>
          <a:prstGeom prst="rect">
            <a:avLst/>
          </a:prstGeom>
        </p:spPr>
      </p:pic>
      <p:pic>
        <p:nvPicPr>
          <p:cNvPr id="4" name="Obrázek 3" descr="Švédsko Plán.png"/>
          <p:cNvPicPr>
            <a:picLocks noChangeAspect="1"/>
          </p:cNvPicPr>
          <p:nvPr/>
        </p:nvPicPr>
        <p:blipFill>
          <a:blip r:embed="rId3" cstate="print"/>
          <a:stretch>
            <a:fillRect/>
          </a:stretch>
        </p:blipFill>
        <p:spPr>
          <a:xfrm>
            <a:off x="9834959" y="188640"/>
            <a:ext cx="2357041" cy="3240360"/>
          </a:xfrm>
          <a:prstGeom prst="rect">
            <a:avLst/>
          </a:prstGeom>
        </p:spPr>
      </p:pic>
      <p:pic>
        <p:nvPicPr>
          <p:cNvPr id="5" name="Obrázek 4" descr="Švýcarsko curych plán.png"/>
          <p:cNvPicPr>
            <a:picLocks noChangeAspect="1"/>
          </p:cNvPicPr>
          <p:nvPr/>
        </p:nvPicPr>
        <p:blipFill>
          <a:blip r:embed="rId4" cstate="print"/>
          <a:stretch>
            <a:fillRect/>
          </a:stretch>
        </p:blipFill>
        <p:spPr>
          <a:xfrm>
            <a:off x="4763852" y="332656"/>
            <a:ext cx="2664296" cy="2886612"/>
          </a:xfrm>
          <a:prstGeom prst="rect">
            <a:avLst/>
          </a:prstGeom>
        </p:spPr>
      </p:pic>
      <p:pic>
        <p:nvPicPr>
          <p:cNvPr id="6" name="Zástupný symbol pro obsah 3" descr="Francie plán.png"/>
          <p:cNvPicPr>
            <a:picLocks noChangeAspect="1"/>
          </p:cNvPicPr>
          <p:nvPr/>
        </p:nvPicPr>
        <p:blipFill>
          <a:blip r:embed="rId5" cstate="print"/>
          <a:stretch>
            <a:fillRect/>
          </a:stretch>
        </p:blipFill>
        <p:spPr>
          <a:xfrm>
            <a:off x="0" y="3212976"/>
            <a:ext cx="2372466" cy="3558080"/>
          </a:xfrm>
          <a:prstGeom prst="rect">
            <a:avLst/>
          </a:prstGeom>
        </p:spPr>
      </p:pic>
      <p:pic>
        <p:nvPicPr>
          <p:cNvPr id="7" name="Obrázek 6" descr="itálie.png"/>
          <p:cNvPicPr>
            <a:picLocks noChangeAspect="1"/>
          </p:cNvPicPr>
          <p:nvPr/>
        </p:nvPicPr>
        <p:blipFill>
          <a:blip r:embed="rId6" cstate="print"/>
          <a:stretch>
            <a:fillRect/>
          </a:stretch>
        </p:blipFill>
        <p:spPr>
          <a:xfrm>
            <a:off x="9527299" y="3907403"/>
            <a:ext cx="2664701" cy="2950597"/>
          </a:xfrm>
          <a:prstGeom prst="rect">
            <a:avLst/>
          </a:prstGeom>
        </p:spPr>
      </p:pic>
      <p:pic>
        <p:nvPicPr>
          <p:cNvPr id="8" name="Obrázek 7" descr="švýcar.png"/>
          <p:cNvPicPr>
            <a:picLocks noChangeAspect="1"/>
          </p:cNvPicPr>
          <p:nvPr/>
        </p:nvPicPr>
        <p:blipFill>
          <a:blip r:embed="rId7" cstate="print"/>
          <a:stretch>
            <a:fillRect/>
          </a:stretch>
        </p:blipFill>
        <p:spPr>
          <a:xfrm>
            <a:off x="4759419" y="3334075"/>
            <a:ext cx="2673162" cy="3523925"/>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55440" y="-134933"/>
            <a:ext cx="10515600" cy="1325563"/>
          </a:xfrm>
        </p:spPr>
        <p:txBody>
          <a:bodyPr>
            <a:normAutofit/>
          </a:bodyPr>
          <a:lstStyle/>
          <a:p>
            <a:pPr algn="ctr"/>
            <a:r>
              <a:rPr lang="cs-CZ" sz="4000" b="1" dirty="0"/>
              <a:t>Ráj na zemi podle představ LCIE</a:t>
            </a:r>
          </a:p>
        </p:txBody>
      </p:sp>
      <p:sp>
        <p:nvSpPr>
          <p:cNvPr id="4" name="Zástupný symbol pro číslo snímku 3"/>
          <p:cNvSpPr>
            <a:spLocks noGrp="1"/>
          </p:cNvSpPr>
          <p:nvPr>
            <p:ph type="sldNum" sz="quarter" idx="12"/>
          </p:nvPr>
        </p:nvSpPr>
        <p:spPr/>
        <p:txBody>
          <a:bodyPr/>
          <a:lstStyle/>
          <a:p>
            <a:fld id="{4FAB73BC-B049-4115-A692-8D63A059BFB8}" type="slidenum">
              <a:rPr lang="en-US" smtClean="0"/>
              <a:pPr/>
              <a:t>42</a:t>
            </a:fld>
            <a:endParaRPr lang="en-US" dirty="0"/>
          </a:p>
        </p:txBody>
      </p:sp>
      <p:sp>
        <p:nvSpPr>
          <p:cNvPr id="3" name="TextovéPole 2"/>
          <p:cNvSpPr txBox="1"/>
          <p:nvPr/>
        </p:nvSpPr>
        <p:spPr>
          <a:xfrm>
            <a:off x="-949027" y="1724580"/>
            <a:ext cx="14090055" cy="338554"/>
          </a:xfrm>
          <a:prstGeom prst="rect">
            <a:avLst/>
          </a:prstGeom>
          <a:noFill/>
        </p:spPr>
        <p:txBody>
          <a:bodyPr wrap="square" rtlCol="0">
            <a:spAutoFit/>
          </a:bodyPr>
          <a:lstStyle/>
          <a:p>
            <a:r>
              <a:rPr lang="cs-CZ" sz="1600" b="1" dirty="0"/>
              <a:t>                                             </a:t>
            </a:r>
            <a:r>
              <a:rPr lang="cs-CZ" sz="1600" b="1" dirty="0" smtClean="0"/>
              <a:t>                                                                    </a:t>
            </a:r>
            <a:r>
              <a:rPr lang="cs-CZ" sz="1600" b="1" dirty="0"/>
              <a:t>“</a:t>
            </a:r>
            <a:r>
              <a:rPr lang="cs-CZ" sz="1600" b="1" dirty="0" err="1"/>
              <a:t>Large</a:t>
            </a:r>
            <a:r>
              <a:rPr lang="cs-CZ" sz="1600" b="1" dirty="0"/>
              <a:t> </a:t>
            </a:r>
            <a:r>
              <a:rPr lang="cs-CZ" sz="1600" b="1" dirty="0" err="1"/>
              <a:t>Carnivore</a:t>
            </a:r>
            <a:r>
              <a:rPr lang="cs-CZ" sz="1600" b="1" dirty="0"/>
              <a:t> </a:t>
            </a:r>
            <a:r>
              <a:rPr lang="cs-CZ" sz="1600" b="1" dirty="0" err="1"/>
              <a:t>Initiative</a:t>
            </a:r>
            <a:r>
              <a:rPr lang="cs-CZ" sz="1600" b="1" dirty="0"/>
              <a:t> </a:t>
            </a:r>
            <a:r>
              <a:rPr lang="cs-CZ" sz="1600" b="1" dirty="0" err="1"/>
              <a:t>for</a:t>
            </a:r>
            <a:r>
              <a:rPr lang="cs-CZ" sz="1600" b="1" dirty="0"/>
              <a:t> </a:t>
            </a:r>
            <a:r>
              <a:rPr lang="cs-CZ" sz="1600" b="1" dirty="0" err="1"/>
              <a:t>Europe</a:t>
            </a:r>
            <a:r>
              <a:rPr lang="cs-CZ" sz="1600" b="1" dirty="0"/>
              <a:t>” </a:t>
            </a:r>
          </a:p>
        </p:txBody>
      </p:sp>
      <p:sp>
        <p:nvSpPr>
          <p:cNvPr id="7" name="TextovéPole 6"/>
          <p:cNvSpPr txBox="1"/>
          <p:nvPr/>
        </p:nvSpPr>
        <p:spPr>
          <a:xfrm>
            <a:off x="11300917" y="6669360"/>
            <a:ext cx="987771" cy="200055"/>
          </a:xfrm>
          <a:prstGeom prst="rect">
            <a:avLst/>
          </a:prstGeom>
          <a:noFill/>
        </p:spPr>
        <p:txBody>
          <a:bodyPr wrap="none" rtlCol="0">
            <a:spAutoFit/>
          </a:bodyPr>
          <a:lstStyle/>
          <a:p>
            <a:r>
              <a:rPr lang="cs-CZ" sz="700" dirty="0"/>
              <a:t>https://www.lcie.org/</a:t>
            </a:r>
          </a:p>
        </p:txBody>
      </p:sp>
      <p:pic>
        <p:nvPicPr>
          <p:cNvPr id="5" name="Zástupný symbol pro obsah 4" descr="LCIE Evropská iniciativa pro velké šelmy.png"/>
          <p:cNvPicPr>
            <a:picLocks noGrp="1" noChangeAspect="1"/>
          </p:cNvPicPr>
          <p:nvPr>
            <p:ph idx="1"/>
          </p:nvPr>
        </p:nvPicPr>
        <p:blipFill>
          <a:blip r:embed="rId2" cstate="print"/>
          <a:stretch>
            <a:fillRect/>
          </a:stretch>
        </p:blipFill>
        <p:spPr>
          <a:xfrm>
            <a:off x="1559496" y="2105472"/>
            <a:ext cx="9258681" cy="4752528"/>
          </a:xfrm>
        </p:spPr>
      </p:pic>
      <p:pic>
        <p:nvPicPr>
          <p:cNvPr id="11" name="Obrázek 10" descr="th (18).jpg"/>
          <p:cNvPicPr>
            <a:picLocks noChangeAspect="1"/>
          </p:cNvPicPr>
          <p:nvPr/>
        </p:nvPicPr>
        <p:blipFill>
          <a:blip r:embed="rId3" cstate="print"/>
          <a:stretch>
            <a:fillRect/>
          </a:stretch>
        </p:blipFill>
        <p:spPr>
          <a:xfrm>
            <a:off x="9734827" y="23247"/>
            <a:ext cx="2743200" cy="1600200"/>
          </a:xfrm>
          <a:prstGeom prst="rect">
            <a:avLst/>
          </a:prstGeom>
        </p:spPr>
      </p:pic>
      <p:pic>
        <p:nvPicPr>
          <p:cNvPr id="12" name="Obrázek 11" descr="th (19).jpg"/>
          <p:cNvPicPr>
            <a:picLocks noChangeAspect="1"/>
          </p:cNvPicPr>
          <p:nvPr/>
        </p:nvPicPr>
        <p:blipFill>
          <a:blip r:embed="rId4" cstate="print"/>
          <a:stretch>
            <a:fillRect/>
          </a:stretch>
        </p:blipFill>
        <p:spPr>
          <a:xfrm>
            <a:off x="119336" y="188640"/>
            <a:ext cx="2743200" cy="16002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43</a:t>
            </a:fld>
            <a:endParaRPr lang="en-US" dirty="0"/>
          </a:p>
        </p:txBody>
      </p:sp>
      <p:pic>
        <p:nvPicPr>
          <p:cNvPr id="3" name="Obrázek 2" descr="EU 3.png"/>
          <p:cNvPicPr>
            <a:picLocks noChangeAspect="1"/>
          </p:cNvPicPr>
          <p:nvPr/>
        </p:nvPicPr>
        <p:blipFill>
          <a:blip r:embed="rId2" cstate="print"/>
          <a:stretch>
            <a:fillRect/>
          </a:stretch>
        </p:blipFill>
        <p:spPr>
          <a:xfrm>
            <a:off x="188113" y="260648"/>
            <a:ext cx="11815774" cy="4680519"/>
          </a:xfrm>
          <a:prstGeom prst="rect">
            <a:avLst/>
          </a:prstGeom>
        </p:spPr>
      </p:pic>
      <p:sp>
        <p:nvSpPr>
          <p:cNvPr id="6" name="TextovéPole 5"/>
          <p:cNvSpPr txBox="1"/>
          <p:nvPr/>
        </p:nvSpPr>
        <p:spPr>
          <a:xfrm>
            <a:off x="2207568" y="6381328"/>
            <a:ext cx="6912768" cy="215444"/>
          </a:xfrm>
          <a:prstGeom prst="rect">
            <a:avLst/>
          </a:prstGeom>
          <a:noFill/>
        </p:spPr>
        <p:txBody>
          <a:bodyPr wrap="square" rtlCol="0">
            <a:spAutoFit/>
          </a:bodyPr>
          <a:lstStyle/>
          <a:p>
            <a:r>
              <a:rPr lang="cs-CZ" sz="800" dirty="0" smtClean="0"/>
              <a:t>https://ec.europa.eu/environment/nature/conservation/species/carnivores/promoting_management.htm</a:t>
            </a:r>
            <a:endParaRPr lang="cs-CZ" sz="800" dirty="0"/>
          </a:p>
        </p:txBody>
      </p:sp>
      <p:sp>
        <p:nvSpPr>
          <p:cNvPr id="7" name="TextovéPole 6"/>
          <p:cNvSpPr txBox="1"/>
          <p:nvPr/>
        </p:nvSpPr>
        <p:spPr>
          <a:xfrm>
            <a:off x="335360" y="5229200"/>
            <a:ext cx="11377264" cy="830997"/>
          </a:xfrm>
          <a:prstGeom prst="rect">
            <a:avLst/>
          </a:prstGeom>
          <a:noFill/>
        </p:spPr>
        <p:txBody>
          <a:bodyPr wrap="square" rtlCol="0">
            <a:spAutoFit/>
          </a:bodyPr>
          <a:lstStyle/>
          <a:p>
            <a:pPr algn="ctr"/>
            <a:r>
              <a:rPr lang="cs-CZ" sz="2400" b="1" dirty="0" smtClean="0">
                <a:solidFill>
                  <a:srgbClr val="FF0000"/>
                </a:solidFill>
              </a:rPr>
              <a:t>Nevládní organizace LCIE dosáhla vynikajícího lobbistického výsledku. Za peníze Evropské komise - bez účasti dotčených aktérů - dokázala prosadit své zájmy .</a:t>
            </a:r>
            <a:endParaRPr lang="cs-CZ" sz="2400" b="1"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44</a:t>
            </a:fld>
            <a:endParaRPr lang="en-US" dirty="0"/>
          </a:p>
        </p:txBody>
      </p:sp>
      <p:pic>
        <p:nvPicPr>
          <p:cNvPr id="3" name="Obrázek 2" descr="EU1.png"/>
          <p:cNvPicPr>
            <a:picLocks noChangeAspect="1"/>
          </p:cNvPicPr>
          <p:nvPr/>
        </p:nvPicPr>
        <p:blipFill>
          <a:blip r:embed="rId2" cstate="print"/>
          <a:stretch>
            <a:fillRect/>
          </a:stretch>
        </p:blipFill>
        <p:spPr>
          <a:xfrm>
            <a:off x="335360" y="18667"/>
            <a:ext cx="4968552" cy="6839333"/>
          </a:xfrm>
          <a:prstGeom prst="rect">
            <a:avLst/>
          </a:prstGeom>
        </p:spPr>
      </p:pic>
      <p:pic>
        <p:nvPicPr>
          <p:cNvPr id="4" name="Obrázek 3" descr="EU2.png"/>
          <p:cNvPicPr>
            <a:picLocks noChangeAspect="1"/>
          </p:cNvPicPr>
          <p:nvPr/>
        </p:nvPicPr>
        <p:blipFill>
          <a:blip r:embed="rId3" cstate="print"/>
          <a:stretch>
            <a:fillRect/>
          </a:stretch>
        </p:blipFill>
        <p:spPr>
          <a:xfrm>
            <a:off x="6744072" y="0"/>
            <a:ext cx="5077707" cy="6858000"/>
          </a:xfrm>
          <a:prstGeom prst="rect">
            <a:avLst/>
          </a:prstGeom>
        </p:spPr>
      </p:pic>
      <p:sp>
        <p:nvSpPr>
          <p:cNvPr id="5" name="TextovéPole 4"/>
          <p:cNvSpPr txBox="1"/>
          <p:nvPr/>
        </p:nvSpPr>
        <p:spPr>
          <a:xfrm>
            <a:off x="983432" y="2132856"/>
            <a:ext cx="3528392" cy="646331"/>
          </a:xfrm>
          <a:prstGeom prst="rect">
            <a:avLst/>
          </a:prstGeom>
          <a:noFill/>
        </p:spPr>
        <p:txBody>
          <a:bodyPr wrap="square" rtlCol="0">
            <a:spAutoFit/>
          </a:bodyPr>
          <a:lstStyle/>
          <a:p>
            <a:pPr algn="ctr"/>
            <a:r>
              <a:rPr lang="cs-CZ" b="1" i="1" dirty="0" smtClean="0">
                <a:solidFill>
                  <a:srgbClr val="FF0000"/>
                </a:solidFill>
              </a:rPr>
              <a:t>Pokyny pro </a:t>
            </a:r>
            <a:r>
              <a:rPr lang="cs-CZ" b="1" i="1" dirty="0" err="1" smtClean="0">
                <a:solidFill>
                  <a:srgbClr val="FF0000"/>
                </a:solidFill>
              </a:rPr>
              <a:t>managementové</a:t>
            </a:r>
            <a:r>
              <a:rPr lang="cs-CZ" b="1" i="1" dirty="0" smtClean="0">
                <a:solidFill>
                  <a:srgbClr val="FF0000"/>
                </a:solidFill>
              </a:rPr>
              <a:t> plány velkých šelem na úrovni populací</a:t>
            </a:r>
            <a:endParaRPr lang="cs-CZ" i="1" dirty="0">
              <a:solidFill>
                <a:srgbClr val="FF0000"/>
              </a:solidFill>
            </a:endParaRPr>
          </a:p>
        </p:txBody>
      </p:sp>
      <p:sp>
        <p:nvSpPr>
          <p:cNvPr id="6" name="TextovéPole 5"/>
          <p:cNvSpPr txBox="1"/>
          <p:nvPr/>
        </p:nvSpPr>
        <p:spPr>
          <a:xfrm>
            <a:off x="8472264" y="4156630"/>
            <a:ext cx="3528392" cy="369332"/>
          </a:xfrm>
          <a:prstGeom prst="rect">
            <a:avLst/>
          </a:prstGeom>
          <a:noFill/>
        </p:spPr>
        <p:txBody>
          <a:bodyPr wrap="square" rtlCol="0">
            <a:spAutoFit/>
          </a:bodyPr>
          <a:lstStyle/>
          <a:p>
            <a:pPr algn="ctr"/>
            <a:r>
              <a:rPr lang="cs-CZ" i="1" dirty="0" smtClean="0">
                <a:solidFill>
                  <a:srgbClr val="FF0000"/>
                </a:solidFill>
              </a:rPr>
              <a:t>Financovo Evropskou komisí</a:t>
            </a:r>
            <a:endParaRPr lang="cs-CZ" i="1" dirty="0">
              <a:solidFill>
                <a:srgbClr val="FF0000"/>
              </a:solidFill>
            </a:endParaRPr>
          </a:p>
        </p:txBody>
      </p:sp>
      <p:sp>
        <p:nvSpPr>
          <p:cNvPr id="7" name="TextovéPole 6"/>
          <p:cNvSpPr txBox="1"/>
          <p:nvPr/>
        </p:nvSpPr>
        <p:spPr>
          <a:xfrm>
            <a:off x="263352" y="6597352"/>
            <a:ext cx="6048672" cy="215444"/>
          </a:xfrm>
          <a:prstGeom prst="rect">
            <a:avLst/>
          </a:prstGeom>
          <a:noFill/>
        </p:spPr>
        <p:txBody>
          <a:bodyPr wrap="square" rtlCol="0">
            <a:spAutoFit/>
          </a:bodyPr>
          <a:lstStyle/>
          <a:p>
            <a:r>
              <a:rPr lang="cs-CZ" sz="800" dirty="0" smtClean="0"/>
              <a:t>https://ec.europa.eu/environment/nature/conservation/species/carnivores/pdf/guidelines_for_population_level_management.pdf</a:t>
            </a:r>
            <a:endParaRPr lang="cs-CZ" sz="8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45</a:t>
            </a:fld>
            <a:endParaRPr lang="en-US" dirty="0"/>
          </a:p>
        </p:txBody>
      </p:sp>
      <p:pic>
        <p:nvPicPr>
          <p:cNvPr id="4" name="Obrázek 3" descr="bold 001.jpg"/>
          <p:cNvPicPr>
            <a:picLocks noChangeAspect="1"/>
          </p:cNvPicPr>
          <p:nvPr/>
        </p:nvPicPr>
        <p:blipFill>
          <a:blip r:embed="rId2" cstate="print"/>
          <a:stretch>
            <a:fillRect/>
          </a:stretch>
        </p:blipFill>
        <p:spPr>
          <a:xfrm>
            <a:off x="479376" y="0"/>
            <a:ext cx="4668290" cy="6858000"/>
          </a:xfrm>
          <a:prstGeom prst="rect">
            <a:avLst/>
          </a:prstGeom>
        </p:spPr>
      </p:pic>
      <p:sp>
        <p:nvSpPr>
          <p:cNvPr id="5" name="TextovéPole 4"/>
          <p:cNvSpPr txBox="1"/>
          <p:nvPr/>
        </p:nvSpPr>
        <p:spPr>
          <a:xfrm>
            <a:off x="5735960" y="260648"/>
            <a:ext cx="6336704" cy="6186309"/>
          </a:xfrm>
          <a:prstGeom prst="rect">
            <a:avLst/>
          </a:prstGeom>
          <a:noFill/>
        </p:spPr>
        <p:txBody>
          <a:bodyPr wrap="square" rtlCol="0">
            <a:spAutoFit/>
          </a:bodyPr>
          <a:lstStyle/>
          <a:p>
            <a:pPr algn="ctr"/>
            <a:r>
              <a:rPr lang="cs-CZ" sz="2000" b="1" dirty="0" smtClean="0"/>
              <a:t>Nejprve se musíte snažit problémového vlka identifikovat, pak plašit, zajistit pozorování, případně vlka opatřit telemetrickým obojkem, odchytit a přemístit jinam, jestli na lidi opakovaně útočí, tak zajistit odborné zahnání, v případě, že má vzteklinu nebo přímo útočí na lidi, tak odstranit. Každé rozhodnutí příslušného orgánu podléhá možnosti odvolání a velký vliv má veřejné mínění – viz medvěd na podzim roku 2018. Hejtman Zlínského kraje Jiří </a:t>
            </a:r>
            <a:r>
              <a:rPr lang="cs-CZ" sz="2000" b="1" dirty="0" err="1" smtClean="0"/>
              <a:t>Čunek</a:t>
            </a:r>
            <a:r>
              <a:rPr lang="cs-CZ" sz="2000" b="1" dirty="0" smtClean="0"/>
              <a:t> žádal krajský úřad o povolení odstřelu medvěda. Pod tlakem žádost stáhnul.</a:t>
            </a:r>
          </a:p>
          <a:p>
            <a:pPr algn="ctr"/>
            <a:endParaRPr lang="cs-CZ" sz="2000" b="1" dirty="0" smtClean="0"/>
          </a:p>
          <a:p>
            <a:pPr algn="ctr"/>
            <a:r>
              <a:rPr lang="cs-CZ" sz="2000" b="1" dirty="0" smtClean="0">
                <a:solidFill>
                  <a:srgbClr val="FF0000"/>
                </a:solidFill>
              </a:rPr>
              <a:t>Příklad z Německa</a:t>
            </a:r>
          </a:p>
          <a:p>
            <a:pPr algn="ctr"/>
            <a:endParaRPr lang="cs-CZ" sz="2000" b="1" dirty="0" smtClean="0"/>
          </a:p>
          <a:p>
            <a:pPr algn="ctr"/>
            <a:r>
              <a:rPr lang="cs-CZ" sz="2800" b="1" dirty="0" smtClean="0">
                <a:solidFill>
                  <a:srgbClr val="00B050"/>
                </a:solidFill>
              </a:rPr>
              <a:t>Problémový vlk „GW 924m“ je mrtvý</a:t>
            </a:r>
          </a:p>
          <a:p>
            <a:pPr algn="ctr"/>
            <a:endParaRPr lang="cs-CZ" sz="2800" b="1" dirty="0" smtClean="0">
              <a:solidFill>
                <a:srgbClr val="00B050"/>
              </a:solidFill>
            </a:endParaRPr>
          </a:p>
          <a:p>
            <a:pPr algn="ctr"/>
            <a:r>
              <a:rPr lang="cs-CZ" sz="2000" b="1" dirty="0" smtClean="0"/>
              <a:t>Opakovaně překonával doporučené ploty.</a:t>
            </a:r>
          </a:p>
          <a:p>
            <a:pPr algn="ctr"/>
            <a:r>
              <a:rPr lang="cs-CZ" sz="2000" b="1" dirty="0" smtClean="0"/>
              <a:t>Po několikaměsíčním pozorování a zahánění a obrovských finančních nákladech nařídily úřady jeho odstranění.</a:t>
            </a:r>
          </a:p>
          <a:p>
            <a:pPr algn="ctr"/>
            <a:r>
              <a:rPr lang="cs-CZ" sz="2000" b="1" dirty="0" smtClean="0">
                <a:solidFill>
                  <a:srgbClr val="0070C0"/>
                </a:solidFill>
              </a:rPr>
              <a:t>Zahynul po srážce s autem v Dolním Sasku 6.ledna</a:t>
            </a:r>
            <a:endParaRPr lang="cs-CZ" sz="2000" b="1" dirty="0">
              <a:solidFill>
                <a:srgbClr val="0070C0"/>
              </a:solidFill>
            </a:endParaRPr>
          </a:p>
        </p:txBody>
      </p:sp>
      <p:sp>
        <p:nvSpPr>
          <p:cNvPr id="6" name="TextovéPole 5"/>
          <p:cNvSpPr txBox="1"/>
          <p:nvPr/>
        </p:nvSpPr>
        <p:spPr>
          <a:xfrm>
            <a:off x="6960096" y="6525344"/>
            <a:ext cx="3744416" cy="215444"/>
          </a:xfrm>
          <a:prstGeom prst="rect">
            <a:avLst/>
          </a:prstGeom>
          <a:noFill/>
        </p:spPr>
        <p:txBody>
          <a:bodyPr wrap="square" rtlCol="0">
            <a:spAutoFit/>
          </a:bodyPr>
          <a:lstStyle/>
          <a:p>
            <a:r>
              <a:rPr lang="cs-CZ" sz="800" dirty="0" smtClean="0"/>
              <a:t>https://www.sueddeutsche.de/panorama/tiere-wolf-woelfe-problemwolf-1.4796149</a:t>
            </a:r>
            <a:endParaRPr lang="cs-CZ" sz="8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46</a:t>
            </a:fld>
            <a:endParaRPr lang="en-US" dirty="0"/>
          </a:p>
        </p:txBody>
      </p:sp>
      <p:pic>
        <p:nvPicPr>
          <p:cNvPr id="3" name="Obrázek 2" descr="pp.png"/>
          <p:cNvPicPr>
            <a:picLocks noChangeAspect="1"/>
          </p:cNvPicPr>
          <p:nvPr/>
        </p:nvPicPr>
        <p:blipFill>
          <a:blip r:embed="rId2" cstate="print"/>
          <a:stretch>
            <a:fillRect/>
          </a:stretch>
        </p:blipFill>
        <p:spPr>
          <a:xfrm>
            <a:off x="3863752" y="-1683568"/>
            <a:ext cx="3842347" cy="4077072"/>
          </a:xfrm>
          <a:prstGeom prst="rect">
            <a:avLst/>
          </a:prstGeom>
        </p:spPr>
      </p:pic>
      <p:sp>
        <p:nvSpPr>
          <p:cNvPr id="4" name="TextovéPole 3"/>
          <p:cNvSpPr txBox="1"/>
          <p:nvPr/>
        </p:nvSpPr>
        <p:spPr>
          <a:xfrm>
            <a:off x="263352" y="2132856"/>
            <a:ext cx="11305256" cy="1477328"/>
          </a:xfrm>
          <a:prstGeom prst="rect">
            <a:avLst/>
          </a:prstGeom>
          <a:noFill/>
        </p:spPr>
        <p:txBody>
          <a:bodyPr wrap="square" rtlCol="0">
            <a:spAutoFit/>
          </a:bodyPr>
          <a:lstStyle/>
          <a:p>
            <a:pPr algn="ctr"/>
            <a:r>
              <a:rPr lang="cs-CZ" b="1" dirty="0" smtClean="0"/>
              <a:t>Společné</a:t>
            </a:r>
            <a:r>
              <a:rPr lang="cs-CZ" b="1" dirty="0" smtClean="0">
                <a:solidFill>
                  <a:srgbClr val="FF0000"/>
                </a:solidFill>
              </a:rPr>
              <a:t> nesouhlasné stanovisko a žádost o doplnění Plánu péče o vlka obecného </a:t>
            </a:r>
            <a:r>
              <a:rPr lang="cs-CZ" b="1" dirty="0" smtClean="0"/>
              <a:t>o definici příznivého stavu, </a:t>
            </a:r>
            <a:r>
              <a:rPr lang="cs-CZ" b="1" dirty="0" err="1" smtClean="0"/>
              <a:t>zonaci</a:t>
            </a:r>
            <a:r>
              <a:rPr lang="cs-CZ" b="1" dirty="0" smtClean="0"/>
              <a:t>, způsoby regulace a řešení problémových jedinců odeslala </a:t>
            </a:r>
            <a:r>
              <a:rPr lang="cs-CZ" b="1" dirty="0" smtClean="0">
                <a:solidFill>
                  <a:srgbClr val="00B050"/>
                </a:solidFill>
              </a:rPr>
              <a:t>Českomoravská myslivecká jednota spolu </a:t>
            </a:r>
            <a:r>
              <a:rPr lang="cs-CZ" b="1" dirty="0" smtClean="0">
                <a:solidFill>
                  <a:srgbClr val="FF0000"/>
                </a:solidFill>
              </a:rPr>
              <a:t>s </a:t>
            </a:r>
            <a:r>
              <a:rPr lang="cs-CZ" b="1" dirty="0" smtClean="0">
                <a:solidFill>
                  <a:srgbClr val="0070C0"/>
                </a:solidFill>
              </a:rPr>
              <a:t>Mysliveckou komisí Agrární komory ČR</a:t>
            </a:r>
            <a:r>
              <a:rPr lang="cs-CZ" b="1" dirty="0" smtClean="0">
                <a:solidFill>
                  <a:srgbClr val="FF0000"/>
                </a:solidFill>
              </a:rPr>
              <a:t>, Asociací soukromého zemědělství ČR, </a:t>
            </a:r>
            <a:r>
              <a:rPr lang="cs-CZ" b="1" dirty="0" smtClean="0">
                <a:solidFill>
                  <a:srgbClr val="00B050"/>
                </a:solidFill>
              </a:rPr>
              <a:t>Zemědělským svazem ČR</a:t>
            </a:r>
            <a:r>
              <a:rPr lang="cs-CZ" b="1" dirty="0" smtClean="0">
                <a:solidFill>
                  <a:srgbClr val="FF0000"/>
                </a:solidFill>
              </a:rPr>
              <a:t>, </a:t>
            </a:r>
            <a:r>
              <a:rPr lang="cs-CZ" b="1" dirty="0" smtClean="0">
                <a:solidFill>
                  <a:srgbClr val="0070C0"/>
                </a:solidFill>
              </a:rPr>
              <a:t>Svazem chovatelů ovcí a koz</a:t>
            </a:r>
            <a:r>
              <a:rPr lang="cs-CZ" b="1" dirty="0" smtClean="0">
                <a:solidFill>
                  <a:srgbClr val="FF0000"/>
                </a:solidFill>
              </a:rPr>
              <a:t>, Českým svazem chovatelů masného skotu, </a:t>
            </a:r>
            <a:r>
              <a:rPr lang="cs-CZ" b="1" dirty="0" smtClean="0">
                <a:solidFill>
                  <a:srgbClr val="00B050"/>
                </a:solidFill>
              </a:rPr>
              <a:t>Českomoravským svazem zemědělských podnikatelů</a:t>
            </a:r>
            <a:r>
              <a:rPr lang="cs-CZ" b="1" dirty="0" smtClean="0">
                <a:solidFill>
                  <a:srgbClr val="FF0000"/>
                </a:solidFill>
              </a:rPr>
              <a:t>, </a:t>
            </a:r>
            <a:r>
              <a:rPr lang="cs-CZ" b="1" dirty="0" smtClean="0">
                <a:solidFill>
                  <a:srgbClr val="0070C0"/>
                </a:solidFill>
              </a:rPr>
              <a:t>PRO–BIO – Svazem ekologických zemědělců </a:t>
            </a:r>
            <a:r>
              <a:rPr lang="cs-CZ" b="1" dirty="0" smtClean="0">
                <a:solidFill>
                  <a:srgbClr val="FF0000"/>
                </a:solidFill>
              </a:rPr>
              <a:t>a Společností mladých agrárníků ČR </a:t>
            </a:r>
            <a:r>
              <a:rPr lang="cs-CZ" b="1" dirty="0" smtClean="0"/>
              <a:t>ministru životního prostředí Richardu Brabcovi.</a:t>
            </a:r>
            <a:endParaRPr lang="cs-CZ" b="1" dirty="0"/>
          </a:p>
        </p:txBody>
      </p:sp>
      <p:sp>
        <p:nvSpPr>
          <p:cNvPr id="5" name="TextovéPole 4"/>
          <p:cNvSpPr txBox="1"/>
          <p:nvPr/>
        </p:nvSpPr>
        <p:spPr>
          <a:xfrm>
            <a:off x="3863752" y="6093296"/>
            <a:ext cx="3744416" cy="215444"/>
          </a:xfrm>
          <a:prstGeom prst="rect">
            <a:avLst/>
          </a:prstGeom>
          <a:noFill/>
        </p:spPr>
        <p:txBody>
          <a:bodyPr wrap="square" rtlCol="0">
            <a:spAutoFit/>
          </a:bodyPr>
          <a:lstStyle/>
          <a:p>
            <a:r>
              <a:rPr lang="cs-CZ" sz="800" dirty="0" smtClean="0"/>
              <a:t>https://www.cmmj.cz/pripravovany-plan-pece-o-vlka-ohrozi-chovy-ovci-a-koz/</a:t>
            </a:r>
            <a:endParaRPr lang="cs-CZ" sz="800" dirty="0"/>
          </a:p>
        </p:txBody>
      </p:sp>
      <p:pic>
        <p:nvPicPr>
          <p:cNvPr id="6" name="Obrázek 5" descr="sma.jpg"/>
          <p:cNvPicPr>
            <a:picLocks noChangeAspect="1"/>
          </p:cNvPicPr>
          <p:nvPr/>
        </p:nvPicPr>
        <p:blipFill>
          <a:blip r:embed="rId3" cstate="print"/>
          <a:stretch>
            <a:fillRect/>
          </a:stretch>
        </p:blipFill>
        <p:spPr>
          <a:xfrm>
            <a:off x="0" y="4509120"/>
            <a:ext cx="2185417" cy="816073"/>
          </a:xfrm>
          <a:prstGeom prst="rect">
            <a:avLst/>
          </a:prstGeom>
        </p:spPr>
      </p:pic>
      <p:pic>
        <p:nvPicPr>
          <p:cNvPr id="7" name="Obrázek 6" descr="probio.jpg"/>
          <p:cNvPicPr>
            <a:picLocks noChangeAspect="1"/>
          </p:cNvPicPr>
          <p:nvPr/>
        </p:nvPicPr>
        <p:blipFill>
          <a:blip r:embed="rId4" cstate="print"/>
          <a:stretch>
            <a:fillRect/>
          </a:stretch>
        </p:blipFill>
        <p:spPr>
          <a:xfrm>
            <a:off x="2423592" y="4293096"/>
            <a:ext cx="1033462" cy="1428749"/>
          </a:xfrm>
          <a:prstGeom prst="rect">
            <a:avLst/>
          </a:prstGeom>
        </p:spPr>
      </p:pic>
      <p:pic>
        <p:nvPicPr>
          <p:cNvPr id="8" name="Obrázek 7" descr="asz.png"/>
          <p:cNvPicPr>
            <a:picLocks noChangeAspect="1"/>
          </p:cNvPicPr>
          <p:nvPr/>
        </p:nvPicPr>
        <p:blipFill>
          <a:blip r:embed="rId5" cstate="print"/>
          <a:stretch>
            <a:fillRect/>
          </a:stretch>
        </p:blipFill>
        <p:spPr>
          <a:xfrm>
            <a:off x="4151784" y="4365104"/>
            <a:ext cx="1163761" cy="1549732"/>
          </a:xfrm>
          <a:prstGeom prst="rect">
            <a:avLst/>
          </a:prstGeom>
        </p:spPr>
      </p:pic>
      <p:pic>
        <p:nvPicPr>
          <p:cNvPr id="9" name="Obrázek 8" descr="schiok.png"/>
          <p:cNvPicPr>
            <a:picLocks noChangeAspect="1"/>
          </p:cNvPicPr>
          <p:nvPr/>
        </p:nvPicPr>
        <p:blipFill>
          <a:blip r:embed="rId6" cstate="print"/>
          <a:stretch>
            <a:fillRect/>
          </a:stretch>
        </p:blipFill>
        <p:spPr>
          <a:xfrm>
            <a:off x="5375920" y="4581128"/>
            <a:ext cx="3047619" cy="866667"/>
          </a:xfrm>
          <a:prstGeom prst="rect">
            <a:avLst/>
          </a:prstGeom>
        </p:spPr>
      </p:pic>
      <p:pic>
        <p:nvPicPr>
          <p:cNvPr id="10" name="Obrázek 9" descr="zs.png"/>
          <p:cNvPicPr>
            <a:picLocks noChangeAspect="1"/>
          </p:cNvPicPr>
          <p:nvPr/>
        </p:nvPicPr>
        <p:blipFill>
          <a:blip r:embed="rId7" cstate="print"/>
          <a:stretch>
            <a:fillRect/>
          </a:stretch>
        </p:blipFill>
        <p:spPr>
          <a:xfrm>
            <a:off x="8760296" y="4581128"/>
            <a:ext cx="3301588" cy="990476"/>
          </a:xfrm>
          <a:prstGeom prst="rect">
            <a:avLst/>
          </a:prstGeom>
        </p:spPr>
      </p:pic>
      <p:pic>
        <p:nvPicPr>
          <p:cNvPr id="11" name="Obrázek 10" descr="top_angus.jpg"/>
          <p:cNvPicPr>
            <a:picLocks noChangeAspect="1"/>
          </p:cNvPicPr>
          <p:nvPr/>
        </p:nvPicPr>
        <p:blipFill>
          <a:blip r:embed="rId8" cstate="print"/>
          <a:stretch>
            <a:fillRect/>
          </a:stretch>
        </p:blipFill>
        <p:spPr>
          <a:xfrm>
            <a:off x="8408565" y="3717032"/>
            <a:ext cx="3430963" cy="691512"/>
          </a:xfrm>
          <a:prstGeom prst="rect">
            <a:avLst/>
          </a:prstGeom>
        </p:spPr>
      </p:pic>
      <p:pic>
        <p:nvPicPr>
          <p:cNvPr id="12" name="Obrázek 11" descr="ak.jpg"/>
          <p:cNvPicPr>
            <a:picLocks noChangeAspect="1"/>
          </p:cNvPicPr>
          <p:nvPr/>
        </p:nvPicPr>
        <p:blipFill>
          <a:blip r:embed="rId9" cstate="print"/>
          <a:stretch>
            <a:fillRect/>
          </a:stretch>
        </p:blipFill>
        <p:spPr>
          <a:xfrm>
            <a:off x="5591944" y="3803624"/>
            <a:ext cx="2185417" cy="677756"/>
          </a:xfrm>
          <a:prstGeom prst="rect">
            <a:avLst/>
          </a:prstGeom>
        </p:spPr>
      </p:pic>
      <p:pic>
        <p:nvPicPr>
          <p:cNvPr id="14" name="Obrázek 13" descr="v0QXir.png"/>
          <p:cNvPicPr>
            <a:picLocks noChangeAspect="1"/>
          </p:cNvPicPr>
          <p:nvPr/>
        </p:nvPicPr>
        <p:blipFill>
          <a:blip r:embed="rId10" cstate="print"/>
          <a:stretch>
            <a:fillRect/>
          </a:stretch>
        </p:blipFill>
        <p:spPr>
          <a:xfrm>
            <a:off x="1487488" y="3573016"/>
            <a:ext cx="936104" cy="936104"/>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47</a:t>
            </a:fld>
            <a:endParaRPr lang="en-US" dirty="0"/>
          </a:p>
        </p:txBody>
      </p:sp>
      <p:pic>
        <p:nvPicPr>
          <p:cNvPr id="3" name="Obrázek 2" descr="platforma EU.png"/>
          <p:cNvPicPr>
            <a:picLocks noChangeAspect="1"/>
          </p:cNvPicPr>
          <p:nvPr/>
        </p:nvPicPr>
        <p:blipFill>
          <a:blip r:embed="rId2" cstate="print"/>
          <a:stretch>
            <a:fillRect/>
          </a:stretch>
        </p:blipFill>
        <p:spPr>
          <a:xfrm>
            <a:off x="1159607" y="0"/>
            <a:ext cx="9872786" cy="6858000"/>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48</a:t>
            </a:fld>
            <a:endParaRPr lang="en-US" dirty="0"/>
          </a:p>
        </p:txBody>
      </p:sp>
      <p:pic>
        <p:nvPicPr>
          <p:cNvPr id="3" name="Obrázek 2" descr="life.png"/>
          <p:cNvPicPr>
            <a:picLocks noChangeAspect="1"/>
          </p:cNvPicPr>
          <p:nvPr/>
        </p:nvPicPr>
        <p:blipFill>
          <a:blip r:embed="rId2" cstate="print"/>
          <a:stretch>
            <a:fillRect/>
          </a:stretch>
        </p:blipFill>
        <p:spPr>
          <a:xfrm>
            <a:off x="0" y="260648"/>
            <a:ext cx="12192000" cy="3312368"/>
          </a:xfrm>
          <a:prstGeom prst="rect">
            <a:avLst/>
          </a:prstGeom>
        </p:spPr>
      </p:pic>
      <p:sp>
        <p:nvSpPr>
          <p:cNvPr id="4" name="TextovéPole 3"/>
          <p:cNvSpPr txBox="1"/>
          <p:nvPr/>
        </p:nvSpPr>
        <p:spPr>
          <a:xfrm>
            <a:off x="947428" y="4005064"/>
            <a:ext cx="10297144" cy="523220"/>
          </a:xfrm>
          <a:prstGeom prst="rect">
            <a:avLst/>
          </a:prstGeom>
          <a:noFill/>
        </p:spPr>
        <p:txBody>
          <a:bodyPr wrap="square" rtlCol="0">
            <a:spAutoFit/>
          </a:bodyPr>
          <a:lstStyle/>
          <a:p>
            <a:r>
              <a:rPr lang="cs-CZ" sz="2800" b="1" dirty="0" smtClean="0">
                <a:solidFill>
                  <a:srgbClr val="FF0000"/>
                </a:solidFill>
              </a:rPr>
              <a:t>Z 80 miliard korun je velká část věnovaná na projekty spojené s vlky </a:t>
            </a:r>
            <a:endParaRPr lang="cs-CZ" sz="2800" b="1" dirty="0">
              <a:solidFill>
                <a:srgbClr val="FF0000"/>
              </a:solidFill>
            </a:endParaRPr>
          </a:p>
        </p:txBody>
      </p:sp>
      <p:pic>
        <p:nvPicPr>
          <p:cNvPr id="5" name="Obrázek 4" descr="life.jpg"/>
          <p:cNvPicPr>
            <a:picLocks noChangeAspect="1"/>
          </p:cNvPicPr>
          <p:nvPr/>
        </p:nvPicPr>
        <p:blipFill>
          <a:blip r:embed="rId3" cstate="print"/>
          <a:stretch>
            <a:fillRect/>
          </a:stretch>
        </p:blipFill>
        <p:spPr>
          <a:xfrm>
            <a:off x="3886200" y="4725144"/>
            <a:ext cx="4419600" cy="1647825"/>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6255" y="532325"/>
            <a:ext cx="9649072" cy="785603"/>
          </a:xfrm>
        </p:spPr>
        <p:txBody>
          <a:bodyPr>
            <a:normAutofit fontScale="90000"/>
          </a:bodyPr>
          <a:lstStyle/>
          <a:p>
            <a:pPr algn="ctr"/>
            <a:r>
              <a:rPr lang="cs-CZ" b="1" dirty="0"/>
              <a:t>Realita podle stanoviska </a:t>
            </a:r>
            <a:r>
              <a:rPr lang="cs-CZ" b="1" dirty="0" err="1"/>
              <a:t>Copa</a:t>
            </a:r>
            <a:r>
              <a:rPr lang="cs-CZ" b="1" dirty="0"/>
              <a:t>-</a:t>
            </a:r>
            <a:r>
              <a:rPr lang="cs-CZ" b="1" dirty="0" err="1"/>
              <a:t>Cogeca</a:t>
            </a:r>
            <a:r>
              <a:rPr lang="cs-CZ" b="1" dirty="0"/>
              <a:t/>
            </a:r>
            <a:br>
              <a:rPr lang="cs-CZ" b="1" dirty="0"/>
            </a:br>
            <a:endParaRPr lang="cs-CZ" dirty="0"/>
          </a:p>
        </p:txBody>
      </p:sp>
      <p:sp>
        <p:nvSpPr>
          <p:cNvPr id="3" name="Zástupný symbol pro obsah 2"/>
          <p:cNvSpPr>
            <a:spLocks noGrp="1"/>
          </p:cNvSpPr>
          <p:nvPr>
            <p:ph idx="1"/>
          </p:nvPr>
        </p:nvSpPr>
        <p:spPr>
          <a:xfrm>
            <a:off x="838200" y="1052736"/>
            <a:ext cx="10515600" cy="4351338"/>
          </a:xfrm>
        </p:spPr>
        <p:txBody>
          <a:bodyPr>
            <a:normAutofit fontScale="92500"/>
          </a:bodyPr>
          <a:lstStyle/>
          <a:p>
            <a:endParaRPr lang="cs-CZ" dirty="0"/>
          </a:p>
          <a:p>
            <a:r>
              <a:rPr lang="cs-CZ" dirty="0" smtClean="0"/>
              <a:t>Platformy </a:t>
            </a:r>
            <a:r>
              <a:rPr lang="cs-CZ" dirty="0"/>
              <a:t>EU nazvané </a:t>
            </a:r>
            <a:r>
              <a:rPr lang="cs-CZ" i="1" dirty="0"/>
              <a:t>„Lidé a velké šelmy“</a:t>
            </a:r>
          </a:p>
          <a:p>
            <a:r>
              <a:rPr lang="cs-CZ" b="1" dirty="0">
                <a:solidFill>
                  <a:srgbClr val="FF0000"/>
                </a:solidFill>
              </a:rPr>
              <a:t>V mnoha regionech Evropy vede tlak velkých šelem k ukončení pastevní a chovatelské činnosti a opuštěné pastviny jsou zalesňovány</a:t>
            </a:r>
          </a:p>
          <a:p>
            <a:r>
              <a:rPr lang="cs-CZ" dirty="0"/>
              <a:t>Trend v zemědělství směřuje k volnému ustájení, které je pro ekologické zemědělství dokonce povinné. Konstantní útoky velkých šelem jsou stálým rizikem, proto celoroční venkovní ustájení zvířat, </a:t>
            </a:r>
            <a:r>
              <a:rPr lang="cs-CZ" dirty="0" smtClean="0"/>
              <a:t>i </a:t>
            </a:r>
            <a:r>
              <a:rPr lang="cs-CZ" dirty="0"/>
              <a:t>když by bylo vhodné a žádoucí, není možné.</a:t>
            </a:r>
          </a:p>
          <a:p>
            <a:r>
              <a:rPr lang="cs-CZ" b="1" dirty="0">
                <a:solidFill>
                  <a:srgbClr val="FF0000"/>
                </a:solidFill>
              </a:rPr>
              <a:t>Dialog s ochranáři neprobíhá konstruktivně, převažovaly pouze jejich zájmy, proto </a:t>
            </a:r>
            <a:r>
              <a:rPr lang="cs-CZ" b="1" dirty="0" err="1">
                <a:solidFill>
                  <a:srgbClr val="FF0000"/>
                </a:solidFill>
              </a:rPr>
              <a:t>Copa</a:t>
            </a:r>
            <a:r>
              <a:rPr lang="cs-CZ" b="1" dirty="0">
                <a:solidFill>
                  <a:srgbClr val="FF0000"/>
                </a:solidFill>
              </a:rPr>
              <a:t>-</a:t>
            </a:r>
            <a:r>
              <a:rPr lang="cs-CZ" b="1" dirty="0" err="1">
                <a:solidFill>
                  <a:srgbClr val="FF0000"/>
                </a:solidFill>
              </a:rPr>
              <a:t>Cogeca</a:t>
            </a:r>
            <a:r>
              <a:rPr lang="cs-CZ" b="1" dirty="0">
                <a:solidFill>
                  <a:srgbClr val="FF0000"/>
                </a:solidFill>
              </a:rPr>
              <a:t> pozastavila účast na této platformě</a:t>
            </a:r>
          </a:p>
        </p:txBody>
      </p:sp>
      <p:sp>
        <p:nvSpPr>
          <p:cNvPr id="4" name="Zástupný symbol pro číslo snímku 3"/>
          <p:cNvSpPr>
            <a:spLocks noGrp="1"/>
          </p:cNvSpPr>
          <p:nvPr>
            <p:ph type="sldNum" sz="quarter" idx="12"/>
          </p:nvPr>
        </p:nvSpPr>
        <p:spPr/>
        <p:txBody>
          <a:bodyPr/>
          <a:lstStyle/>
          <a:p>
            <a:fld id="{4FAB73BC-B049-4115-A692-8D63A059BFB8}" type="slidenum">
              <a:rPr lang="en-US" smtClean="0"/>
              <a:pPr/>
              <a:t>49</a:t>
            </a:fld>
            <a:endParaRPr lang="en-US" dirty="0"/>
          </a:p>
        </p:txBody>
      </p:sp>
      <p:sp>
        <p:nvSpPr>
          <p:cNvPr id="8" name="Obdélník 7">
            <a:extLst>
              <a:ext uri="{FF2B5EF4-FFF2-40B4-BE49-F238E27FC236}">
                <a16:creationId xmlns:a16="http://schemas.microsoft.com/office/drawing/2014/main" xmlns="" id="{77D6D555-85F7-485B-AE45-D55DE8160D0D}"/>
              </a:ext>
            </a:extLst>
          </p:cNvPr>
          <p:cNvSpPr/>
          <p:nvPr/>
        </p:nvSpPr>
        <p:spPr>
          <a:xfrm>
            <a:off x="5584526" y="6630218"/>
            <a:ext cx="1303562" cy="200055"/>
          </a:xfrm>
          <a:prstGeom prst="rect">
            <a:avLst/>
          </a:prstGeom>
        </p:spPr>
        <p:txBody>
          <a:bodyPr wrap="none">
            <a:spAutoFit/>
          </a:bodyPr>
          <a:lstStyle/>
          <a:p>
            <a:pPr lvl="0" defTabSz="457200">
              <a:defRPr/>
            </a:pPr>
            <a:r>
              <a:rPr kumimoji="0" lang="cs-CZ" sz="700" b="0" i="0" u="none" strike="noStrike" kern="1200" cap="none" spc="0" normalizeH="0" baseline="0" noProof="0" dirty="0">
                <a:ln>
                  <a:noFill/>
                </a:ln>
                <a:solidFill>
                  <a:prstClr val="black"/>
                </a:solidFill>
                <a:effectLst/>
                <a:uLnTx/>
                <a:uFillTx/>
                <a:latin typeface="Calibri" panose="020F0502020204030204"/>
                <a:ea typeface="+mn-ea"/>
                <a:cs typeface="+mn-cs"/>
              </a:rPr>
              <a:t>Zdroj obrázku: </a:t>
            </a:r>
            <a:r>
              <a:rPr lang="cs-CZ" sz="700" dirty="0">
                <a:solidFill>
                  <a:prstClr val="black"/>
                </a:solidFill>
              </a:rPr>
              <a:t>copa-cogeca.eu</a:t>
            </a:r>
            <a:endParaRPr kumimoji="0" lang="cs-CZ" sz="7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ovéPole 11"/>
          <p:cNvSpPr txBox="1"/>
          <p:nvPr/>
        </p:nvSpPr>
        <p:spPr>
          <a:xfrm>
            <a:off x="10375559" y="6577607"/>
            <a:ext cx="1956481" cy="307777"/>
          </a:xfrm>
          <a:prstGeom prst="rect">
            <a:avLst/>
          </a:prstGeom>
          <a:noFill/>
        </p:spPr>
        <p:txBody>
          <a:bodyPr wrap="square" rtlCol="0">
            <a:spAutoFit/>
          </a:bodyPr>
          <a:lstStyle/>
          <a:p>
            <a:r>
              <a:rPr lang="cs-CZ" sz="600" dirty="0"/>
              <a:t>http://www.</a:t>
            </a:r>
            <a:r>
              <a:rPr lang="cs-CZ" sz="600" dirty="0" err="1"/>
              <a:t>agris.cz</a:t>
            </a:r>
            <a:r>
              <a:rPr lang="cs-CZ" sz="600" dirty="0"/>
              <a:t>/</a:t>
            </a:r>
            <a:r>
              <a:rPr lang="cs-CZ" sz="600" dirty="0" err="1"/>
              <a:t>zemedelstvi</a:t>
            </a:r>
            <a:r>
              <a:rPr lang="cs-CZ" sz="600" dirty="0"/>
              <a:t>/</a:t>
            </a:r>
            <a:r>
              <a:rPr lang="cs-CZ" sz="700" dirty="0"/>
              <a:t>pozice-</a:t>
            </a:r>
            <a:r>
              <a:rPr lang="cs-CZ" sz="700" dirty="0" err="1"/>
              <a:t>copa</a:t>
            </a:r>
            <a:r>
              <a:rPr lang="cs-CZ" sz="700" dirty="0"/>
              <a:t>-</a:t>
            </a:r>
            <a:r>
              <a:rPr lang="cs-CZ" sz="700" dirty="0" err="1"/>
              <a:t>cogeca</a:t>
            </a:r>
            <a:r>
              <a:rPr lang="cs-CZ" sz="700" dirty="0"/>
              <a:t>-k-situaci-</a:t>
            </a:r>
            <a:r>
              <a:rPr lang="cs-CZ" sz="700" dirty="0" err="1"/>
              <a:t>velkych</a:t>
            </a:r>
            <a:r>
              <a:rPr lang="cs-CZ" sz="700" dirty="0"/>
              <a:t>-</a:t>
            </a:r>
            <a:r>
              <a:rPr lang="cs-CZ" sz="700" dirty="0" err="1"/>
              <a:t>predatoru</a:t>
            </a:r>
            <a:r>
              <a:rPr lang="cs-CZ" sz="600" dirty="0"/>
              <a:t>?id_a=200008</a:t>
            </a:r>
          </a:p>
        </p:txBody>
      </p:sp>
      <p:pic>
        <p:nvPicPr>
          <p:cNvPr id="14" name="Obrázek 13" descr="th (16).jpg"/>
          <p:cNvPicPr>
            <a:picLocks noChangeAspect="1"/>
          </p:cNvPicPr>
          <p:nvPr/>
        </p:nvPicPr>
        <p:blipFill>
          <a:blip r:embed="rId2" cstate="print"/>
          <a:stretch>
            <a:fillRect/>
          </a:stretch>
        </p:blipFill>
        <p:spPr>
          <a:xfrm>
            <a:off x="9300455" y="58641"/>
            <a:ext cx="2695290" cy="1453926"/>
          </a:xfrm>
          <a:prstGeom prst="rect">
            <a:avLst/>
          </a:prstGeom>
        </p:spPr>
      </p:pic>
      <p:pic>
        <p:nvPicPr>
          <p:cNvPr id="15" name="Obrázek 14" descr="th (21).jpg"/>
          <p:cNvPicPr>
            <a:picLocks noChangeAspect="1"/>
          </p:cNvPicPr>
          <p:nvPr/>
        </p:nvPicPr>
        <p:blipFill>
          <a:blip r:embed="rId3" cstate="print"/>
          <a:stretch>
            <a:fillRect/>
          </a:stretch>
        </p:blipFill>
        <p:spPr>
          <a:xfrm>
            <a:off x="4748758" y="5279613"/>
            <a:ext cx="2826045" cy="1354633"/>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2590800" y="136053"/>
            <a:ext cx="7010400" cy="707886"/>
          </a:xfrm>
          <a:prstGeom prst="rect">
            <a:avLst/>
          </a:prstGeom>
          <a:noFill/>
        </p:spPr>
        <p:txBody>
          <a:bodyPr wrap="square" rtlCol="0">
            <a:spAutoFit/>
          </a:bodyPr>
          <a:lstStyle/>
          <a:p>
            <a:pPr algn="ctr"/>
            <a:r>
              <a:rPr lang="cs-CZ" sz="4000" b="1" dirty="0">
                <a:latin typeface="+mj-lt"/>
              </a:rPr>
              <a:t>Navrhovaná ochranná opatření</a:t>
            </a:r>
          </a:p>
        </p:txBody>
      </p:sp>
      <p:sp>
        <p:nvSpPr>
          <p:cNvPr id="3" name="TextovéPole 2"/>
          <p:cNvSpPr txBox="1"/>
          <p:nvPr/>
        </p:nvSpPr>
        <p:spPr>
          <a:xfrm>
            <a:off x="0" y="802566"/>
            <a:ext cx="12192000" cy="1477328"/>
          </a:xfrm>
          <a:prstGeom prst="rect">
            <a:avLst/>
          </a:prstGeom>
          <a:noFill/>
        </p:spPr>
        <p:txBody>
          <a:bodyPr wrap="square" rtlCol="0">
            <a:spAutoFit/>
          </a:bodyPr>
          <a:lstStyle/>
          <a:p>
            <a:pPr algn="ctr"/>
            <a:r>
              <a:rPr lang="cs-CZ" sz="3600" dirty="0">
                <a:solidFill>
                  <a:srgbClr val="FF0000"/>
                </a:solidFill>
              </a:rPr>
              <a:t>Všem chovatelům doporučuji využít dotace na vybudování ohrad.</a:t>
            </a:r>
          </a:p>
          <a:p>
            <a:pPr algn="ctr"/>
            <a:r>
              <a:rPr lang="cs-CZ" dirty="0"/>
              <a:t>  Nemůžete ale očekávat, že budou vaše zvířata před vlky v bezpečí.</a:t>
            </a:r>
          </a:p>
        </p:txBody>
      </p:sp>
      <p:pic>
        <p:nvPicPr>
          <p:cNvPr id="6" name="Obrázek 5" descr="slovinsko studie.png"/>
          <p:cNvPicPr>
            <a:picLocks noChangeAspect="1"/>
          </p:cNvPicPr>
          <p:nvPr/>
        </p:nvPicPr>
        <p:blipFill>
          <a:blip r:embed="rId2" cstate="print"/>
          <a:stretch>
            <a:fillRect/>
          </a:stretch>
        </p:blipFill>
        <p:spPr>
          <a:xfrm>
            <a:off x="3924300" y="1550026"/>
            <a:ext cx="4343400" cy="1878974"/>
          </a:xfrm>
          <a:prstGeom prst="rect">
            <a:avLst/>
          </a:prstGeom>
        </p:spPr>
      </p:pic>
      <p:sp>
        <p:nvSpPr>
          <p:cNvPr id="8" name="TextovéPole 7"/>
          <p:cNvSpPr txBox="1"/>
          <p:nvPr/>
        </p:nvSpPr>
        <p:spPr>
          <a:xfrm>
            <a:off x="8763000" y="6548864"/>
            <a:ext cx="3505200" cy="307777"/>
          </a:xfrm>
          <a:prstGeom prst="rect">
            <a:avLst/>
          </a:prstGeom>
          <a:noFill/>
        </p:spPr>
        <p:txBody>
          <a:bodyPr wrap="square" rtlCol="0">
            <a:spAutoFit/>
          </a:bodyPr>
          <a:lstStyle/>
          <a:p>
            <a:r>
              <a:rPr lang="cs-CZ" sz="700" i="1" dirty="0"/>
              <a:t>https://www.kora.ch/malme/05_library/5_1_publications/U_and_V/van_Liere_et_al_2013_Farm_characteristics_in_Slovene_wolf_habitat_related_to_attacks_on_sheep.pdf</a:t>
            </a:r>
            <a:endParaRPr lang="cs-CZ" sz="1600" dirty="0"/>
          </a:p>
        </p:txBody>
      </p:sp>
      <p:sp>
        <p:nvSpPr>
          <p:cNvPr id="4" name="Obdélník 3">
            <a:extLst>
              <a:ext uri="{FF2B5EF4-FFF2-40B4-BE49-F238E27FC236}">
                <a16:creationId xmlns:a16="http://schemas.microsoft.com/office/drawing/2014/main" xmlns="" id="{A60B69A5-5AA9-48DD-9B8C-7D1093F29EC5}"/>
              </a:ext>
            </a:extLst>
          </p:cNvPr>
          <p:cNvSpPr/>
          <p:nvPr/>
        </p:nvSpPr>
        <p:spPr>
          <a:xfrm>
            <a:off x="764931" y="3486809"/>
            <a:ext cx="10741269" cy="2985433"/>
          </a:xfrm>
          <a:prstGeom prst="rect">
            <a:avLst/>
          </a:prstGeom>
        </p:spPr>
        <p:txBody>
          <a:bodyPr wrap="square">
            <a:spAutoFit/>
          </a:bodyPr>
          <a:lstStyle/>
          <a:p>
            <a:pPr marL="285750" indent="-285750">
              <a:buFont typeface="Arial" panose="020B0604020202020204" pitchFamily="34" charset="0"/>
              <a:buChar char="•"/>
            </a:pPr>
            <a:r>
              <a:rPr lang="cs-CZ" sz="2000" dirty="0"/>
              <a:t>2008 – 2010, 288 útoků, 30 farem, medián velikosti stáda 93 ovcí</a:t>
            </a:r>
          </a:p>
          <a:p>
            <a:endParaRPr lang="cs-CZ" sz="2000" dirty="0"/>
          </a:p>
          <a:p>
            <a:pPr marL="285750" indent="-285750">
              <a:buFont typeface="Arial" panose="020B0604020202020204" pitchFamily="34" charset="0"/>
              <a:buChar char="•"/>
            </a:pPr>
            <a:r>
              <a:rPr lang="cs-CZ" sz="2000" dirty="0"/>
              <a:t>Průměrná výška plotu 115 cm, různé druhy oplocení (pevné, elektrické, kombinované…)</a:t>
            </a:r>
          </a:p>
          <a:p>
            <a:endParaRPr lang="cs-CZ" sz="2000" dirty="0"/>
          </a:p>
          <a:p>
            <a:pPr marL="285750" indent="-285750">
              <a:buFont typeface="Arial" panose="020B0604020202020204" pitchFamily="34" charset="0"/>
              <a:buChar char="•"/>
            </a:pPr>
            <a:r>
              <a:rPr lang="cs-CZ" sz="2000" dirty="0"/>
              <a:t>78 % útoků proběhlo v noci, 22 % ve dne (zejména u těch farem, které ovce zaháněli na noc)</a:t>
            </a:r>
          </a:p>
          <a:p>
            <a:endParaRPr lang="cs-CZ" sz="2000" dirty="0"/>
          </a:p>
          <a:p>
            <a:pPr marL="285750" indent="-285750" algn="ctr">
              <a:buFont typeface="Arial" panose="020B0604020202020204" pitchFamily="34" charset="0"/>
              <a:buChar char="•"/>
            </a:pPr>
            <a:r>
              <a:rPr lang="cs-CZ" sz="2400" b="1" dirty="0">
                <a:solidFill>
                  <a:srgbClr val="FF0000"/>
                </a:solidFill>
              </a:rPr>
              <a:t>53 % farem, na které vlci i opakovaně útočili, mělo pastevecké psy</a:t>
            </a:r>
            <a:endParaRPr lang="cs-CZ" sz="2000" b="1" dirty="0"/>
          </a:p>
          <a:p>
            <a:pPr algn="ctr"/>
            <a:endParaRPr lang="cs-CZ" sz="2000" b="1" dirty="0"/>
          </a:p>
          <a:p>
            <a:pPr marL="285750" indent="-285750" algn="ctr">
              <a:buFont typeface="Arial" panose="020B0604020202020204" pitchFamily="34" charset="0"/>
              <a:buChar char="•"/>
            </a:pPr>
            <a:r>
              <a:rPr lang="cs-CZ" sz="2400" b="1" dirty="0">
                <a:solidFill>
                  <a:srgbClr val="FF0000"/>
                </a:solidFill>
              </a:rPr>
              <a:t>89 % farem mělo elektrické ohradníky</a:t>
            </a:r>
          </a:p>
        </p:txBody>
      </p:sp>
    </p:spTree>
    <p:extLst>
      <p:ext uri="{BB962C8B-B14F-4D97-AF65-F5344CB8AC3E}">
        <p14:creationId xmlns:p14="http://schemas.microsoft.com/office/powerpoint/2010/main" val="24450258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49142CDF-814D-4521-8408-A045D08E45F8}"/>
              </a:ext>
            </a:extLst>
          </p:cNvPr>
          <p:cNvSpPr>
            <a:spLocks noGrp="1"/>
          </p:cNvSpPr>
          <p:nvPr>
            <p:ph type="title"/>
          </p:nvPr>
        </p:nvSpPr>
        <p:spPr>
          <a:xfrm>
            <a:off x="191345" y="374809"/>
            <a:ext cx="7056784" cy="965959"/>
          </a:xfrm>
        </p:spPr>
        <p:txBody>
          <a:bodyPr vert="horz" lIns="91440" tIns="45720" rIns="91440" bIns="45720" rtlCol="0" anchor="ctr">
            <a:normAutofit fontScale="90000"/>
          </a:bodyPr>
          <a:lstStyle/>
          <a:p>
            <a:pPr algn="l">
              <a:lnSpc>
                <a:spcPct val="90000"/>
              </a:lnSpc>
            </a:pPr>
            <a:r>
              <a:rPr lang="en-US" b="1" dirty="0" err="1">
                <a:solidFill>
                  <a:srgbClr val="000000"/>
                </a:solidFill>
              </a:rPr>
              <a:t>Doporučená</a:t>
            </a:r>
            <a:r>
              <a:rPr lang="en-US" b="1" dirty="0">
                <a:solidFill>
                  <a:srgbClr val="000000"/>
                </a:solidFill>
              </a:rPr>
              <a:t> </a:t>
            </a:r>
            <a:r>
              <a:rPr lang="en-US" b="1" dirty="0" err="1">
                <a:solidFill>
                  <a:srgbClr val="000000"/>
                </a:solidFill>
              </a:rPr>
              <a:t>ochranná</a:t>
            </a:r>
            <a:r>
              <a:rPr lang="en-US" b="1" dirty="0">
                <a:solidFill>
                  <a:srgbClr val="000000"/>
                </a:solidFill>
              </a:rPr>
              <a:t> </a:t>
            </a:r>
            <a:r>
              <a:rPr lang="en-US" b="1" dirty="0" err="1">
                <a:solidFill>
                  <a:srgbClr val="000000"/>
                </a:solidFill>
              </a:rPr>
              <a:t>opatření</a:t>
            </a:r>
            <a:endParaRPr lang="en-US" b="1" dirty="0">
              <a:solidFill>
                <a:srgbClr val="000000"/>
              </a:solidFill>
            </a:endParaRPr>
          </a:p>
        </p:txBody>
      </p:sp>
      <p:sp>
        <p:nvSpPr>
          <p:cNvPr id="5" name="Zástupný symbol pro číslo snímku 4">
            <a:extLst>
              <a:ext uri="{FF2B5EF4-FFF2-40B4-BE49-F238E27FC236}">
                <a16:creationId xmlns:a16="http://schemas.microsoft.com/office/drawing/2014/main" xmlns="" id="{70693DB0-F8AC-4459-A154-323366F036AB}"/>
              </a:ext>
            </a:extLst>
          </p:cNvPr>
          <p:cNvSpPr>
            <a:spLocks noGrp="1"/>
          </p:cNvSpPr>
          <p:nvPr>
            <p:ph type="sldNum" sz="quarter" idx="12"/>
          </p:nvPr>
        </p:nvSpPr>
        <p:spPr>
          <a:xfrm>
            <a:off x="10825930" y="6223702"/>
            <a:ext cx="570728" cy="314067"/>
          </a:xfrm>
        </p:spPr>
        <p:txBody>
          <a:bodyPr vert="horz" lIns="91440" tIns="45720" rIns="91440" bIns="45720" rtlCol="0" anchor="ctr">
            <a:normAutofit/>
          </a:bodyPr>
          <a:lstStyle/>
          <a:p>
            <a:pPr>
              <a:spcAft>
                <a:spcPts val="600"/>
              </a:spcAft>
              <a:defRPr/>
            </a:pPr>
            <a:fld id="{20264769-77EF-4CD0-90DE-F7D7F2D423C4}" type="slidenum">
              <a:rPr lang="en-US" sz="1100">
                <a:solidFill>
                  <a:srgbClr val="FFFFFF"/>
                </a:solidFill>
                <a:latin typeface="Calibri" panose="020F0502020204030204"/>
              </a:rPr>
              <a:pPr>
                <a:spcAft>
                  <a:spcPts val="600"/>
                </a:spcAft>
                <a:defRPr/>
              </a:pPr>
              <a:t>51</a:t>
            </a:fld>
            <a:endParaRPr lang="en-US" sz="1100">
              <a:solidFill>
                <a:srgbClr val="FFFFFF"/>
              </a:solidFill>
              <a:latin typeface="Calibri" panose="020F0502020204030204"/>
            </a:endParaRPr>
          </a:p>
        </p:txBody>
      </p:sp>
      <p:sp>
        <p:nvSpPr>
          <p:cNvPr id="6" name="Zástupný symbol pro obsah 2">
            <a:extLst>
              <a:ext uri="{FF2B5EF4-FFF2-40B4-BE49-F238E27FC236}">
                <a16:creationId xmlns:a16="http://schemas.microsoft.com/office/drawing/2014/main" xmlns="" id="{B8F5BAD9-F66F-40BD-9FA1-E7894A337DBC}"/>
              </a:ext>
            </a:extLst>
          </p:cNvPr>
          <p:cNvSpPr txBox="1">
            <a:spLocks/>
          </p:cNvSpPr>
          <p:nvPr/>
        </p:nvSpPr>
        <p:spPr>
          <a:xfrm>
            <a:off x="554467" y="1124745"/>
            <a:ext cx="6155099" cy="3816423"/>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742950" indent="-514350">
              <a:lnSpc>
                <a:spcPct val="90000"/>
              </a:lnSpc>
              <a:buFont typeface="+mj-lt"/>
              <a:buAutoNum type="arabicParenR"/>
            </a:pPr>
            <a:r>
              <a:rPr lang="en-US" sz="2600" dirty="0" err="1" smtClean="0">
                <a:solidFill>
                  <a:srgbClr val="000000"/>
                </a:solidFill>
              </a:rPr>
              <a:t>Elektrická</a:t>
            </a:r>
            <a:r>
              <a:rPr lang="en-US" sz="2600" dirty="0" smtClean="0">
                <a:solidFill>
                  <a:srgbClr val="000000"/>
                </a:solidFill>
              </a:rPr>
              <a:t> </a:t>
            </a:r>
            <a:r>
              <a:rPr lang="en-US" sz="2600" dirty="0" err="1" smtClean="0">
                <a:solidFill>
                  <a:srgbClr val="000000"/>
                </a:solidFill>
              </a:rPr>
              <a:t>síť</a:t>
            </a:r>
            <a:r>
              <a:rPr lang="en-US" sz="2600" dirty="0" smtClean="0">
                <a:solidFill>
                  <a:srgbClr val="000000"/>
                </a:solidFill>
              </a:rPr>
              <a:t> 90 - 110 cm v </a:t>
            </a:r>
            <a:r>
              <a:rPr lang="en-US" sz="2600" dirty="0" err="1" smtClean="0">
                <a:solidFill>
                  <a:srgbClr val="000000"/>
                </a:solidFill>
              </a:rPr>
              <a:t>kombinaci</a:t>
            </a:r>
            <a:r>
              <a:rPr lang="en-US" sz="2600" dirty="0" smtClean="0">
                <a:solidFill>
                  <a:srgbClr val="000000"/>
                </a:solidFill>
              </a:rPr>
              <a:t> se </a:t>
            </a:r>
            <a:r>
              <a:rPr lang="en-US" sz="2600" dirty="0" err="1" smtClean="0">
                <a:solidFill>
                  <a:srgbClr val="000000"/>
                </a:solidFill>
              </a:rPr>
              <a:t>psem</a:t>
            </a:r>
            <a:endParaRPr lang="cs-CZ" sz="2600" dirty="0" smtClean="0">
              <a:solidFill>
                <a:srgbClr val="000000"/>
              </a:solidFill>
            </a:endParaRPr>
          </a:p>
          <a:p>
            <a:pPr marL="742950" indent="-514350">
              <a:lnSpc>
                <a:spcPct val="90000"/>
              </a:lnSpc>
              <a:buFont typeface="+mj-lt"/>
              <a:buAutoNum type="arabicParenR"/>
            </a:pPr>
            <a:r>
              <a:rPr lang="en-US" sz="2600" dirty="0" err="1" smtClean="0">
                <a:solidFill>
                  <a:srgbClr val="000000"/>
                </a:solidFill>
              </a:rPr>
              <a:t>Pásový</a:t>
            </a:r>
            <a:r>
              <a:rPr lang="en-US" sz="2600" dirty="0" smtClean="0">
                <a:solidFill>
                  <a:srgbClr val="000000"/>
                </a:solidFill>
              </a:rPr>
              <a:t> </a:t>
            </a:r>
            <a:r>
              <a:rPr lang="en-US" sz="2600" dirty="0" err="1">
                <a:solidFill>
                  <a:srgbClr val="000000"/>
                </a:solidFill>
              </a:rPr>
              <a:t>elektrický</a:t>
            </a:r>
            <a:r>
              <a:rPr lang="en-US" sz="2600" dirty="0">
                <a:solidFill>
                  <a:srgbClr val="000000"/>
                </a:solidFill>
              </a:rPr>
              <a:t> </a:t>
            </a:r>
            <a:r>
              <a:rPr lang="en-US" sz="2600" dirty="0" err="1">
                <a:solidFill>
                  <a:srgbClr val="000000"/>
                </a:solidFill>
              </a:rPr>
              <a:t>ohradník</a:t>
            </a:r>
            <a:r>
              <a:rPr lang="en-US" sz="2600" dirty="0">
                <a:solidFill>
                  <a:srgbClr val="000000"/>
                </a:solidFill>
              </a:rPr>
              <a:t> v </a:t>
            </a:r>
            <a:r>
              <a:rPr lang="en-US" sz="2600" dirty="0" err="1">
                <a:solidFill>
                  <a:srgbClr val="000000"/>
                </a:solidFill>
              </a:rPr>
              <a:t>kombinaci</a:t>
            </a:r>
            <a:r>
              <a:rPr lang="en-US" sz="2600" dirty="0">
                <a:solidFill>
                  <a:srgbClr val="000000"/>
                </a:solidFill>
              </a:rPr>
              <a:t> se </a:t>
            </a:r>
            <a:r>
              <a:rPr lang="en-US" sz="2600" dirty="0" err="1">
                <a:solidFill>
                  <a:srgbClr val="000000"/>
                </a:solidFill>
              </a:rPr>
              <a:t>psem</a:t>
            </a:r>
            <a:endParaRPr lang="en-US" sz="2600" dirty="0">
              <a:solidFill>
                <a:srgbClr val="000000"/>
              </a:solidFill>
            </a:endParaRPr>
          </a:p>
          <a:p>
            <a:pPr marL="742950" indent="-514350">
              <a:lnSpc>
                <a:spcPct val="90000"/>
              </a:lnSpc>
              <a:buFont typeface="+mj-lt"/>
              <a:buAutoNum type="arabicParenR"/>
            </a:pPr>
            <a:r>
              <a:rPr lang="en-US" sz="2600" dirty="0" err="1">
                <a:solidFill>
                  <a:srgbClr val="000000"/>
                </a:solidFill>
              </a:rPr>
              <a:t>Pevný</a:t>
            </a:r>
            <a:r>
              <a:rPr lang="en-US" sz="2600" dirty="0">
                <a:solidFill>
                  <a:srgbClr val="000000"/>
                </a:solidFill>
              </a:rPr>
              <a:t> </a:t>
            </a:r>
            <a:r>
              <a:rPr lang="en-US" sz="2600" dirty="0" err="1">
                <a:solidFill>
                  <a:srgbClr val="000000"/>
                </a:solidFill>
              </a:rPr>
              <a:t>drátěný</a:t>
            </a:r>
            <a:r>
              <a:rPr lang="en-US" sz="2600" dirty="0">
                <a:solidFill>
                  <a:srgbClr val="000000"/>
                </a:solidFill>
              </a:rPr>
              <a:t> </a:t>
            </a:r>
            <a:r>
              <a:rPr lang="en-US" sz="2600" dirty="0" err="1">
                <a:solidFill>
                  <a:srgbClr val="000000"/>
                </a:solidFill>
              </a:rPr>
              <a:t>ohradník</a:t>
            </a:r>
            <a:r>
              <a:rPr lang="en-US" sz="2600" dirty="0">
                <a:solidFill>
                  <a:srgbClr val="000000"/>
                </a:solidFill>
              </a:rPr>
              <a:t> </a:t>
            </a:r>
            <a:r>
              <a:rPr lang="en-US" sz="2600" dirty="0" err="1">
                <a:solidFill>
                  <a:srgbClr val="000000"/>
                </a:solidFill>
              </a:rPr>
              <a:t>výšky</a:t>
            </a:r>
            <a:r>
              <a:rPr lang="en-US" sz="2600" dirty="0">
                <a:solidFill>
                  <a:srgbClr val="000000"/>
                </a:solidFill>
              </a:rPr>
              <a:t> 120 cm v </a:t>
            </a:r>
            <a:r>
              <a:rPr lang="en-US" sz="2600" dirty="0" err="1">
                <a:solidFill>
                  <a:srgbClr val="000000"/>
                </a:solidFill>
              </a:rPr>
              <a:t>kombinaci</a:t>
            </a:r>
            <a:r>
              <a:rPr lang="en-US" sz="2600" dirty="0">
                <a:solidFill>
                  <a:srgbClr val="000000"/>
                </a:solidFill>
              </a:rPr>
              <a:t> s </a:t>
            </a:r>
            <a:r>
              <a:rPr lang="en-US" sz="2600" dirty="0" err="1">
                <a:solidFill>
                  <a:srgbClr val="000000"/>
                </a:solidFill>
              </a:rPr>
              <a:t>páskou</a:t>
            </a:r>
            <a:r>
              <a:rPr lang="en-US" sz="2600" dirty="0">
                <a:solidFill>
                  <a:srgbClr val="000000"/>
                </a:solidFill>
              </a:rPr>
              <a:t> a </a:t>
            </a:r>
            <a:r>
              <a:rPr lang="en-US" sz="2600" dirty="0" err="1">
                <a:solidFill>
                  <a:srgbClr val="000000"/>
                </a:solidFill>
              </a:rPr>
              <a:t>elektrickým</a:t>
            </a:r>
            <a:r>
              <a:rPr lang="en-US" sz="2600" dirty="0">
                <a:solidFill>
                  <a:srgbClr val="000000"/>
                </a:solidFill>
              </a:rPr>
              <a:t> </a:t>
            </a:r>
            <a:r>
              <a:rPr lang="en-US" sz="2600" dirty="0" err="1">
                <a:solidFill>
                  <a:srgbClr val="000000"/>
                </a:solidFill>
              </a:rPr>
              <a:t>drátem</a:t>
            </a:r>
            <a:endParaRPr lang="en-US" sz="2600" dirty="0">
              <a:solidFill>
                <a:srgbClr val="000000"/>
              </a:solidFill>
            </a:endParaRPr>
          </a:p>
          <a:p>
            <a:pPr marL="742950" indent="-514350">
              <a:lnSpc>
                <a:spcPct val="90000"/>
              </a:lnSpc>
              <a:buFont typeface="+mj-lt"/>
              <a:buAutoNum type="arabicParenR"/>
            </a:pPr>
            <a:r>
              <a:rPr lang="en-US" sz="2600" dirty="0" err="1">
                <a:solidFill>
                  <a:srgbClr val="000000"/>
                </a:solidFill>
              </a:rPr>
              <a:t>Kombinace</a:t>
            </a:r>
            <a:r>
              <a:rPr lang="en-US" sz="2600" dirty="0">
                <a:solidFill>
                  <a:srgbClr val="000000"/>
                </a:solidFill>
              </a:rPr>
              <a:t> </a:t>
            </a:r>
            <a:r>
              <a:rPr lang="en-US" sz="2600" dirty="0" err="1">
                <a:solidFill>
                  <a:srgbClr val="000000"/>
                </a:solidFill>
              </a:rPr>
              <a:t>zradidlového</a:t>
            </a:r>
            <a:r>
              <a:rPr lang="en-US" sz="2600" dirty="0">
                <a:solidFill>
                  <a:srgbClr val="000000"/>
                </a:solidFill>
              </a:rPr>
              <a:t> </a:t>
            </a:r>
            <a:r>
              <a:rPr lang="en-US" sz="2600" dirty="0" err="1">
                <a:solidFill>
                  <a:srgbClr val="000000"/>
                </a:solidFill>
              </a:rPr>
              <a:t>ohradníku</a:t>
            </a:r>
            <a:r>
              <a:rPr lang="en-US" sz="2600" dirty="0">
                <a:solidFill>
                  <a:srgbClr val="000000"/>
                </a:solidFill>
              </a:rPr>
              <a:t>, </a:t>
            </a:r>
            <a:r>
              <a:rPr lang="en-US" sz="2600" dirty="0" err="1">
                <a:solidFill>
                  <a:srgbClr val="000000"/>
                </a:solidFill>
              </a:rPr>
              <a:t>elektrického</a:t>
            </a:r>
            <a:r>
              <a:rPr lang="en-US" sz="2600" dirty="0">
                <a:solidFill>
                  <a:srgbClr val="000000"/>
                </a:solidFill>
              </a:rPr>
              <a:t> </a:t>
            </a:r>
            <a:r>
              <a:rPr lang="en-US" sz="2600" dirty="0" err="1">
                <a:solidFill>
                  <a:srgbClr val="000000"/>
                </a:solidFill>
              </a:rPr>
              <a:t>drátu</a:t>
            </a:r>
            <a:r>
              <a:rPr lang="en-US" sz="2600" dirty="0">
                <a:solidFill>
                  <a:srgbClr val="000000"/>
                </a:solidFill>
              </a:rPr>
              <a:t> a </a:t>
            </a:r>
            <a:r>
              <a:rPr lang="en-US" sz="2600" dirty="0" err="1">
                <a:solidFill>
                  <a:srgbClr val="000000"/>
                </a:solidFill>
              </a:rPr>
              <a:t>pásky</a:t>
            </a:r>
            <a:endParaRPr lang="en-US" sz="2600" dirty="0">
              <a:solidFill>
                <a:srgbClr val="000000"/>
              </a:solidFill>
            </a:endParaRPr>
          </a:p>
        </p:txBody>
      </p:sp>
      <p:pic>
        <p:nvPicPr>
          <p:cNvPr id="10" name="obrázek 1" descr="C:\tomáš\HAVRLANT\karty\VLK\schok\SCHOK článek AOPK 001 – kopie.jpg">
            <a:extLst>
              <a:ext uri="{FF2B5EF4-FFF2-40B4-BE49-F238E27FC236}">
                <a16:creationId xmlns:a16="http://schemas.microsoft.com/office/drawing/2014/main" xmlns="" id="{9462242C-1267-46C2-BEA3-3003A064DAEC}"/>
              </a:ext>
            </a:extLst>
          </p:cNvPr>
          <p:cNvPicPr/>
          <p:nvPr/>
        </p:nvPicPr>
        <p:blipFill rotWithShape="1">
          <a:blip r:embed="rId2" cstate="print"/>
          <a:srcRect l="3554" r="3534"/>
          <a:stretch/>
        </p:blipFill>
        <p:spPr bwMode="auto">
          <a:xfrm>
            <a:off x="7235420" y="1"/>
            <a:ext cx="3397084" cy="4653135"/>
          </a:xfrm>
          <a:prstGeom prst="rect">
            <a:avLst/>
          </a:prstGeom>
          <a:noFill/>
          <a:effectLst/>
        </p:spPr>
      </p:pic>
      <p:sp>
        <p:nvSpPr>
          <p:cNvPr id="12" name="TextovéPole 11">
            <a:extLst>
              <a:ext uri="{FF2B5EF4-FFF2-40B4-BE49-F238E27FC236}">
                <a16:creationId xmlns:a16="http://schemas.microsoft.com/office/drawing/2014/main" xmlns="" id="{A4095A77-95A4-4034-B2DC-A281C2683E58}"/>
              </a:ext>
            </a:extLst>
          </p:cNvPr>
          <p:cNvSpPr txBox="1"/>
          <p:nvPr/>
        </p:nvSpPr>
        <p:spPr>
          <a:xfrm>
            <a:off x="7176120" y="6657945"/>
            <a:ext cx="2743201" cy="200055"/>
          </a:xfrm>
          <a:prstGeom prst="rect">
            <a:avLst/>
          </a:prstGeom>
          <a:noFill/>
        </p:spPr>
        <p:txBody>
          <a:bodyPr wrap="square" rtlCol="0">
            <a:spAutoFit/>
          </a:bodyPr>
          <a:lstStyle/>
          <a:p>
            <a:r>
              <a:rPr lang="cs-CZ" sz="700" dirty="0"/>
              <a:t> Zdroj obrázku: </a:t>
            </a:r>
            <a:r>
              <a:rPr lang="cs-CZ" sz="700" i="1" dirty="0"/>
              <a:t>Zpravodaj SCHOK 3/2017</a:t>
            </a:r>
          </a:p>
        </p:txBody>
      </p:sp>
      <p:sp>
        <p:nvSpPr>
          <p:cNvPr id="7" name="TextovéPole 6"/>
          <p:cNvSpPr txBox="1"/>
          <p:nvPr/>
        </p:nvSpPr>
        <p:spPr>
          <a:xfrm>
            <a:off x="0" y="5229200"/>
            <a:ext cx="12192000" cy="1292662"/>
          </a:xfrm>
          <a:prstGeom prst="rect">
            <a:avLst/>
          </a:prstGeom>
          <a:noFill/>
        </p:spPr>
        <p:txBody>
          <a:bodyPr wrap="square" rtlCol="0">
            <a:spAutoFit/>
          </a:bodyPr>
          <a:lstStyle/>
          <a:p>
            <a:pPr algn="ctr"/>
            <a:r>
              <a:rPr lang="cs-CZ" b="1" dirty="0" smtClean="0">
                <a:solidFill>
                  <a:srgbClr val="FF0000"/>
                </a:solidFill>
              </a:rPr>
              <a:t>Součástí návrhu Programu péče je podpora opatření k prevenci a omezení škod a již nyní je tato podpora začleněna do OPŽP (od konce srpna 2019 ve výši </a:t>
            </a:r>
            <a:r>
              <a:rPr lang="cs-CZ" b="1" dirty="0" smtClean="0">
                <a:solidFill>
                  <a:srgbClr val="FF0000"/>
                </a:solidFill>
              </a:rPr>
              <a:t>100 % </a:t>
            </a:r>
            <a:r>
              <a:rPr lang="cs-CZ" b="1" dirty="0" smtClean="0">
                <a:solidFill>
                  <a:srgbClr val="FF0000"/>
                </a:solidFill>
              </a:rPr>
              <a:t>uznatelných nákladů).</a:t>
            </a:r>
          </a:p>
          <a:p>
            <a:pPr algn="ctr"/>
            <a:endParaRPr lang="cs-CZ" b="1" dirty="0" smtClean="0">
              <a:solidFill>
                <a:srgbClr val="FF0000"/>
              </a:solidFill>
            </a:endParaRPr>
          </a:p>
          <a:p>
            <a:pPr algn="ctr"/>
            <a:r>
              <a:rPr lang="cs-CZ" sz="2400" b="1" dirty="0" smtClean="0">
                <a:solidFill>
                  <a:srgbClr val="FF0000"/>
                </a:solidFill>
              </a:rPr>
              <a:t>Podporu nedostanete na všechny pastviny a na všechny typy zabezpečení a ochrany stáda</a:t>
            </a:r>
            <a:r>
              <a:rPr lang="cs-CZ" b="1" dirty="0" smtClean="0">
                <a:solidFill>
                  <a:srgbClr val="FF0000"/>
                </a:solidFill>
              </a:rPr>
              <a:t>.</a:t>
            </a:r>
            <a:endParaRPr lang="cs-CZ" b="1" dirty="0">
              <a:solidFill>
                <a:srgbClr val="FF0000"/>
              </a:solidFill>
            </a:endParaRPr>
          </a:p>
        </p:txBody>
      </p:sp>
    </p:spTree>
    <p:extLst>
      <p:ext uri="{BB962C8B-B14F-4D97-AF65-F5344CB8AC3E}">
        <p14:creationId xmlns:p14="http://schemas.microsoft.com/office/powerpoint/2010/main" val="159677807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52</a:t>
            </a:fld>
            <a:endParaRPr lang="en-US" dirty="0"/>
          </a:p>
        </p:txBody>
      </p:sp>
      <p:sp>
        <p:nvSpPr>
          <p:cNvPr id="4" name="TextovéPole 3"/>
          <p:cNvSpPr txBox="1"/>
          <p:nvPr/>
        </p:nvSpPr>
        <p:spPr>
          <a:xfrm>
            <a:off x="407368" y="188640"/>
            <a:ext cx="11161240" cy="3847207"/>
          </a:xfrm>
          <a:prstGeom prst="rect">
            <a:avLst/>
          </a:prstGeom>
          <a:noFill/>
        </p:spPr>
        <p:txBody>
          <a:bodyPr wrap="square" rtlCol="0">
            <a:spAutoFit/>
          </a:bodyPr>
          <a:lstStyle/>
          <a:p>
            <a:pPr algn="ctr">
              <a:defRPr/>
            </a:pPr>
            <a:r>
              <a:rPr lang="cs-CZ" dirty="0" smtClean="0">
                <a:latin typeface="Arial" charset="0"/>
              </a:rPr>
              <a:t> </a:t>
            </a:r>
            <a:r>
              <a:rPr lang="cs-CZ" sz="2800" dirty="0" smtClean="0">
                <a:solidFill>
                  <a:srgbClr val="FF0000"/>
                </a:solidFill>
                <a:latin typeface="Arial" charset="0"/>
              </a:rPr>
              <a:t>Jak podat žádost o podporu na prevenci škod ?</a:t>
            </a:r>
          </a:p>
          <a:p>
            <a:pPr>
              <a:defRPr/>
            </a:pPr>
            <a:endParaRPr lang="cs-CZ" b="1" dirty="0" smtClean="0">
              <a:latin typeface="Arial" charset="0"/>
            </a:endParaRPr>
          </a:p>
          <a:p>
            <a:pPr>
              <a:defRPr/>
            </a:pPr>
            <a:r>
              <a:rPr lang="cs-CZ" b="1" dirty="0" smtClean="0">
                <a:latin typeface="Arial" charset="0"/>
              </a:rPr>
              <a:t>1. V rámci výzvy č. 110</a:t>
            </a:r>
          </a:p>
          <a:p>
            <a:pPr>
              <a:defRPr/>
            </a:pPr>
            <a:r>
              <a:rPr lang="cs-CZ" dirty="0" smtClean="0">
                <a:latin typeface="Arial" charset="0"/>
              </a:rPr>
              <a:t>příjem žádostí do 4.1.2021, lze hradit pouze investiční náklady, nelze hradit náklady na projektovou přípravu a náklady vynaložené před podáním žádosti.</a:t>
            </a:r>
          </a:p>
          <a:p>
            <a:pPr>
              <a:defRPr/>
            </a:pPr>
            <a:endParaRPr lang="cs-CZ" dirty="0" smtClean="0">
              <a:latin typeface="Arial" charset="0"/>
            </a:endParaRPr>
          </a:p>
          <a:p>
            <a:pPr marL="342900" indent="-342900">
              <a:defRPr/>
            </a:pPr>
            <a:r>
              <a:rPr lang="cs-CZ" b="1" dirty="0" smtClean="0">
                <a:latin typeface="Arial" charset="0"/>
              </a:rPr>
              <a:t>2. V rámci výzvy č.139 v režimu de </a:t>
            </a:r>
            <a:r>
              <a:rPr lang="cs-CZ" b="1" dirty="0" err="1" smtClean="0">
                <a:latin typeface="Arial" charset="0"/>
              </a:rPr>
              <a:t>minimis</a:t>
            </a:r>
            <a:r>
              <a:rPr lang="cs-CZ" b="1" dirty="0" smtClean="0">
                <a:latin typeface="Arial" charset="0"/>
              </a:rPr>
              <a:t> 1408/2013, limit je  20 000 EUR za období tří let</a:t>
            </a:r>
          </a:p>
          <a:p>
            <a:pPr>
              <a:defRPr/>
            </a:pPr>
            <a:r>
              <a:rPr lang="cs-CZ" dirty="0" smtClean="0">
                <a:latin typeface="Arial" charset="0"/>
              </a:rPr>
              <a:t>příjem žádostí do 30.11.2020, lze hradit investiční i neinvestiční výdaje, projektovou přípravu a náklady vynaložené před podáním žádosti. PRŽP č.24.</a:t>
            </a:r>
          </a:p>
          <a:p>
            <a:pPr>
              <a:defRPr/>
            </a:pPr>
            <a:endParaRPr lang="cs-CZ" dirty="0" smtClean="0">
              <a:latin typeface="Arial" charset="0"/>
            </a:endParaRPr>
          </a:p>
          <a:p>
            <a:pPr algn="ctr">
              <a:defRPr/>
            </a:pPr>
            <a:r>
              <a:rPr lang="cs-CZ" dirty="0" smtClean="0">
                <a:latin typeface="Arial" charset="0"/>
              </a:rPr>
              <a:t>U obou typů výzev jsou minimální způsobilé výdaje 100 000,- Kč a výše podpory je 100%, pro projekty podané od 1.2.2019 se žadatelé řídí </a:t>
            </a:r>
            <a:r>
              <a:rPr lang="cs-CZ" dirty="0" smtClean="0">
                <a:solidFill>
                  <a:srgbClr val="0070C0"/>
                </a:solidFill>
                <a:latin typeface="Arial" charset="0"/>
              </a:rPr>
              <a:t>Pravidly pro žadatele a příjemce podpory  ve verzi č. 24</a:t>
            </a:r>
            <a:r>
              <a:rPr lang="cs-CZ" dirty="0" smtClean="0">
                <a:latin typeface="Arial" charset="0"/>
              </a:rPr>
              <a:t>.</a:t>
            </a:r>
          </a:p>
          <a:p>
            <a:endParaRPr lang="cs-CZ" dirty="0"/>
          </a:p>
        </p:txBody>
      </p:sp>
      <p:pic>
        <p:nvPicPr>
          <p:cNvPr id="5" name="Obrázek 4" descr="pokyny.png"/>
          <p:cNvPicPr>
            <a:picLocks noChangeAspect="1"/>
          </p:cNvPicPr>
          <p:nvPr/>
        </p:nvPicPr>
        <p:blipFill>
          <a:blip r:embed="rId2" cstate="print"/>
          <a:stretch>
            <a:fillRect/>
          </a:stretch>
        </p:blipFill>
        <p:spPr>
          <a:xfrm>
            <a:off x="2315580" y="3833664"/>
            <a:ext cx="7560840" cy="3024336"/>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53</a:t>
            </a:fld>
            <a:endParaRPr lang="en-US" dirty="0"/>
          </a:p>
        </p:txBody>
      </p:sp>
      <p:pic>
        <p:nvPicPr>
          <p:cNvPr id="3" name="Obrázek 2" descr="norsko útoky.png"/>
          <p:cNvPicPr>
            <a:picLocks noChangeAspect="1"/>
          </p:cNvPicPr>
          <p:nvPr/>
        </p:nvPicPr>
        <p:blipFill>
          <a:blip r:embed="rId2" cstate="print"/>
          <a:stretch>
            <a:fillRect/>
          </a:stretch>
        </p:blipFill>
        <p:spPr>
          <a:xfrm>
            <a:off x="839416" y="476672"/>
            <a:ext cx="8442562" cy="5764955"/>
          </a:xfrm>
          <a:prstGeom prst="rect">
            <a:avLst/>
          </a:prstGeom>
        </p:spPr>
      </p:pic>
      <p:pic>
        <p:nvPicPr>
          <p:cNvPr id="4" name="Obrázek 3" descr="norsko útoky – kopie.png"/>
          <p:cNvPicPr>
            <a:picLocks noChangeAspect="1"/>
          </p:cNvPicPr>
          <p:nvPr/>
        </p:nvPicPr>
        <p:blipFill>
          <a:blip r:embed="rId3" cstate="print"/>
          <a:stretch>
            <a:fillRect/>
          </a:stretch>
        </p:blipFill>
        <p:spPr>
          <a:xfrm>
            <a:off x="9552384" y="3140968"/>
            <a:ext cx="2391742" cy="1381683"/>
          </a:xfrm>
          <a:prstGeom prst="rect">
            <a:avLst/>
          </a:prstGeom>
        </p:spPr>
      </p:pic>
      <p:sp>
        <p:nvSpPr>
          <p:cNvPr id="5" name="TextovéPole 4"/>
          <p:cNvSpPr txBox="1"/>
          <p:nvPr/>
        </p:nvSpPr>
        <p:spPr>
          <a:xfrm>
            <a:off x="10056440" y="5949280"/>
            <a:ext cx="1800200" cy="553998"/>
          </a:xfrm>
          <a:prstGeom prst="rect">
            <a:avLst/>
          </a:prstGeom>
          <a:noFill/>
        </p:spPr>
        <p:txBody>
          <a:bodyPr wrap="square" rtlCol="0">
            <a:spAutoFit/>
          </a:bodyPr>
          <a:lstStyle/>
          <a:p>
            <a:r>
              <a:rPr lang="cs-CZ" sz="600" dirty="0" smtClean="0"/>
              <a:t>http://wz18fw12a34d9a7422cqhc0d-</a:t>
            </a:r>
            <a:r>
              <a:rPr lang="cs-CZ" sz="600" dirty="0" err="1" smtClean="0"/>
              <a:t>wpengine.netdna</a:t>
            </a:r>
            <a:r>
              <a:rPr lang="cs-CZ" sz="600" dirty="0" smtClean="0"/>
              <a:t>-</a:t>
            </a:r>
            <a:r>
              <a:rPr lang="cs-CZ" sz="600" dirty="0" err="1" smtClean="0"/>
              <a:t>ssl.com</a:t>
            </a:r>
            <a:r>
              <a:rPr lang="cs-CZ" sz="600" dirty="0" smtClean="0"/>
              <a:t>/</a:t>
            </a:r>
            <a:r>
              <a:rPr lang="cs-CZ" sz="600" dirty="0" err="1" smtClean="0"/>
              <a:t>wp</a:t>
            </a:r>
            <a:r>
              <a:rPr lang="cs-CZ" sz="600" dirty="0" smtClean="0"/>
              <a:t>-</a:t>
            </a:r>
            <a:r>
              <a:rPr lang="cs-CZ" sz="600" dirty="0" err="1" smtClean="0"/>
              <a:t>content</a:t>
            </a:r>
            <a:r>
              <a:rPr lang="cs-CZ" sz="600" dirty="0" smtClean="0"/>
              <a:t>/</a:t>
            </a:r>
            <a:r>
              <a:rPr lang="cs-CZ" sz="600" dirty="0" err="1" smtClean="0"/>
              <a:t>uploads</a:t>
            </a:r>
            <a:r>
              <a:rPr lang="cs-CZ" sz="600" dirty="0" smtClean="0"/>
              <a:t>/</a:t>
            </a:r>
            <a:r>
              <a:rPr lang="cs-CZ" sz="600" dirty="0" err="1" smtClean="0"/>
              <a:t>sites</a:t>
            </a:r>
            <a:r>
              <a:rPr lang="cs-CZ" sz="600" dirty="0" smtClean="0"/>
              <a:t>/5/2020/01/</a:t>
            </a:r>
            <a:r>
              <a:rPr lang="cs-CZ" sz="600" dirty="0" err="1" smtClean="0"/>
              <a:t>Formidlingskonferanse</a:t>
            </a:r>
            <a:r>
              <a:rPr lang="cs-CZ" sz="600" dirty="0" smtClean="0"/>
              <a:t>-</a:t>
            </a:r>
            <a:r>
              <a:rPr lang="cs-CZ" sz="600" dirty="0" err="1" smtClean="0"/>
              <a:t>Oppsummering</a:t>
            </a:r>
            <a:r>
              <a:rPr lang="cs-CZ" sz="600" dirty="0" smtClean="0"/>
              <a:t>-</a:t>
            </a:r>
            <a:r>
              <a:rPr lang="cs-CZ" sz="600" dirty="0" err="1" smtClean="0"/>
              <a:t>av</a:t>
            </a:r>
            <a:r>
              <a:rPr lang="cs-CZ" sz="600" dirty="0" smtClean="0"/>
              <a:t>-Lokal-</a:t>
            </a:r>
            <a:r>
              <a:rPr lang="cs-CZ" sz="600" dirty="0" err="1" smtClean="0"/>
              <a:t>Rovdyr</a:t>
            </a:r>
            <a:r>
              <a:rPr lang="cs-CZ" sz="600" dirty="0" smtClean="0"/>
              <a:t>-</a:t>
            </a:r>
            <a:r>
              <a:rPr lang="cs-CZ" sz="600" dirty="0" err="1" smtClean="0"/>
              <a:t>Katrina</a:t>
            </a:r>
            <a:r>
              <a:rPr lang="cs-CZ" sz="600" dirty="0" smtClean="0"/>
              <a:t>-R%C3%B8nningen-15.11.2019.pdf</a:t>
            </a:r>
            <a:endParaRPr lang="cs-CZ" sz="600" dirty="0"/>
          </a:p>
        </p:txBody>
      </p:sp>
      <p:sp>
        <p:nvSpPr>
          <p:cNvPr id="6" name="TextovéPole 5"/>
          <p:cNvSpPr txBox="1"/>
          <p:nvPr/>
        </p:nvSpPr>
        <p:spPr>
          <a:xfrm>
            <a:off x="2855640" y="116632"/>
            <a:ext cx="7200800" cy="369332"/>
          </a:xfrm>
          <a:prstGeom prst="rect">
            <a:avLst/>
          </a:prstGeom>
          <a:noFill/>
        </p:spPr>
        <p:txBody>
          <a:bodyPr wrap="square" rtlCol="0">
            <a:spAutoFit/>
          </a:bodyPr>
          <a:lstStyle/>
          <a:p>
            <a:pPr algn="ctr"/>
            <a:r>
              <a:rPr lang="cs-CZ" dirty="0" smtClean="0"/>
              <a:t>Počet úspěšných vlčích útoků</a:t>
            </a:r>
            <a:endParaRPr lang="cs-CZ"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54</a:t>
            </a:fld>
            <a:endParaRPr lang="en-US" dirty="0"/>
          </a:p>
        </p:txBody>
      </p:sp>
      <p:pic>
        <p:nvPicPr>
          <p:cNvPr id="3" name="Obrázek 2" descr="šumava.png"/>
          <p:cNvPicPr>
            <a:picLocks noChangeAspect="1"/>
          </p:cNvPicPr>
          <p:nvPr/>
        </p:nvPicPr>
        <p:blipFill>
          <a:blip r:embed="rId2" cstate="print"/>
          <a:stretch>
            <a:fillRect/>
          </a:stretch>
        </p:blipFill>
        <p:spPr>
          <a:xfrm>
            <a:off x="32851" y="0"/>
            <a:ext cx="8011462" cy="6858000"/>
          </a:xfrm>
          <a:prstGeom prst="rect">
            <a:avLst/>
          </a:prstGeom>
        </p:spPr>
      </p:pic>
      <p:sp>
        <p:nvSpPr>
          <p:cNvPr id="4" name="TextovéPole 3"/>
          <p:cNvSpPr txBox="1"/>
          <p:nvPr/>
        </p:nvSpPr>
        <p:spPr>
          <a:xfrm>
            <a:off x="6938442" y="1117222"/>
            <a:ext cx="5062214" cy="2677656"/>
          </a:xfrm>
          <a:prstGeom prst="rect">
            <a:avLst/>
          </a:prstGeom>
          <a:noFill/>
        </p:spPr>
        <p:txBody>
          <a:bodyPr wrap="square" rtlCol="0">
            <a:spAutoFit/>
          </a:bodyPr>
          <a:lstStyle/>
          <a:p>
            <a:r>
              <a:rPr lang="cs-CZ" sz="2400" dirty="0"/>
              <a:t>Mluvčí Národního parku Šumava Jan Dvořák doporučil chovatelům, aby si požádali o dotace na </a:t>
            </a:r>
            <a:r>
              <a:rPr lang="cs-CZ" sz="2400" b="1" dirty="0">
                <a:solidFill>
                  <a:srgbClr val="FF0000"/>
                </a:solidFill>
              </a:rPr>
              <a:t>oplocení pastvin o výšce 150 cm</a:t>
            </a:r>
            <a:r>
              <a:rPr lang="cs-CZ" sz="2400" dirty="0"/>
              <a:t>, protože elektrický ohradník, který mají v Dešenicích, na vlka nezabírá.</a:t>
            </a:r>
          </a:p>
          <a:p>
            <a:endParaRPr lang="cs-CZ" sz="2400" dirty="0"/>
          </a:p>
        </p:txBody>
      </p:sp>
      <p:sp>
        <p:nvSpPr>
          <p:cNvPr id="5" name="TextovéPole 4"/>
          <p:cNvSpPr txBox="1"/>
          <p:nvPr/>
        </p:nvSpPr>
        <p:spPr>
          <a:xfrm>
            <a:off x="9048328" y="6556368"/>
            <a:ext cx="3240360" cy="307777"/>
          </a:xfrm>
          <a:prstGeom prst="rect">
            <a:avLst/>
          </a:prstGeom>
          <a:noFill/>
        </p:spPr>
        <p:txBody>
          <a:bodyPr wrap="square" rtlCol="0">
            <a:spAutoFit/>
          </a:bodyPr>
          <a:lstStyle/>
          <a:p>
            <a:r>
              <a:rPr lang="cs-CZ" sz="700" dirty="0"/>
              <a:t> https://www.idnes.cz/plzen/zpravy/vlk-narodni-park-sumava-desenice-elektricky-ohradnik-farmar-chovatel-plot.A191115_514498_plzen-zpravy_vb</a:t>
            </a:r>
          </a:p>
        </p:txBody>
      </p:sp>
      <p:sp>
        <p:nvSpPr>
          <p:cNvPr id="6" name="TextovéPole 5"/>
          <p:cNvSpPr txBox="1"/>
          <p:nvPr/>
        </p:nvSpPr>
        <p:spPr>
          <a:xfrm>
            <a:off x="6938442" y="3987611"/>
            <a:ext cx="4918198" cy="2677656"/>
          </a:xfrm>
          <a:prstGeom prst="rect">
            <a:avLst/>
          </a:prstGeom>
          <a:noFill/>
        </p:spPr>
        <p:txBody>
          <a:bodyPr wrap="square" rtlCol="0">
            <a:spAutoFit/>
          </a:bodyPr>
          <a:lstStyle/>
          <a:p>
            <a:r>
              <a:rPr lang="cs-CZ" sz="2400" i="1" dirty="0"/>
              <a:t>„Představte si, že všichni na Šumavě by obehnali pastviny vysokým plotem... Tím by zabránili migraci zvěře. Elektrický ohradník srnky přeskočí, ale vysoký plot nepřekonají,“ </a:t>
            </a:r>
            <a:r>
              <a:rPr lang="cs-CZ" sz="2400" dirty="0"/>
              <a:t>míní chovatel Hořák</a:t>
            </a:r>
          </a:p>
          <a:p>
            <a:endParaRPr lang="cs-CZ" sz="2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55</a:t>
            </a:fld>
            <a:endParaRPr lang="en-US" dirty="0"/>
          </a:p>
        </p:txBody>
      </p:sp>
      <p:sp>
        <p:nvSpPr>
          <p:cNvPr id="3" name="TextovéPole 2"/>
          <p:cNvSpPr txBox="1"/>
          <p:nvPr/>
        </p:nvSpPr>
        <p:spPr>
          <a:xfrm>
            <a:off x="7032104" y="6567586"/>
            <a:ext cx="5256584" cy="307777"/>
          </a:xfrm>
          <a:prstGeom prst="rect">
            <a:avLst/>
          </a:prstGeom>
          <a:noFill/>
        </p:spPr>
        <p:txBody>
          <a:bodyPr wrap="square" rtlCol="0">
            <a:spAutoFit/>
          </a:bodyPr>
          <a:lstStyle/>
          <a:p>
            <a:r>
              <a:rPr lang="cs-CZ" sz="700" dirty="0"/>
              <a:t>https://www.ceskatelevize.cz/ivysilani/10122978233-udalosti-v-regionech-ostrava/419231100031118-udalosti-v-regionech/titulky</a:t>
            </a:r>
          </a:p>
          <a:p>
            <a:r>
              <a:rPr lang="cs-CZ" sz="700" dirty="0"/>
              <a:t>Zdroj: https://valassky.denik.cz/zpravy_region/vlci-zardousili-u-lidecka-tri-ovce-ktere-patrily-valasskym-ochrancum-prirody-20191118.html</a:t>
            </a:r>
          </a:p>
        </p:txBody>
      </p:sp>
      <p:pic>
        <p:nvPicPr>
          <p:cNvPr id="4" name="Obrázek 3" descr="další ovce.png"/>
          <p:cNvPicPr>
            <a:picLocks noChangeAspect="1"/>
          </p:cNvPicPr>
          <p:nvPr/>
        </p:nvPicPr>
        <p:blipFill>
          <a:blip r:embed="rId2" cstate="print"/>
          <a:stretch>
            <a:fillRect/>
          </a:stretch>
        </p:blipFill>
        <p:spPr>
          <a:xfrm>
            <a:off x="191344" y="188640"/>
            <a:ext cx="4835432" cy="2832181"/>
          </a:xfrm>
          <a:prstGeom prst="rect">
            <a:avLst/>
          </a:prstGeom>
        </p:spPr>
      </p:pic>
      <p:pic>
        <p:nvPicPr>
          <p:cNvPr id="5" name="Obrázek 4" descr="orálek.png"/>
          <p:cNvPicPr>
            <a:picLocks noChangeAspect="1"/>
          </p:cNvPicPr>
          <p:nvPr/>
        </p:nvPicPr>
        <p:blipFill>
          <a:blip r:embed="rId3" cstate="print"/>
          <a:stretch>
            <a:fillRect/>
          </a:stretch>
        </p:blipFill>
        <p:spPr>
          <a:xfrm>
            <a:off x="186254" y="3324652"/>
            <a:ext cx="4840522" cy="2825552"/>
          </a:xfrm>
          <a:prstGeom prst="rect">
            <a:avLst/>
          </a:prstGeom>
        </p:spPr>
      </p:pic>
      <p:pic>
        <p:nvPicPr>
          <p:cNvPr id="6" name="Obrázek 5" descr="orálek m.png"/>
          <p:cNvPicPr>
            <a:picLocks noChangeAspect="1"/>
          </p:cNvPicPr>
          <p:nvPr/>
        </p:nvPicPr>
        <p:blipFill>
          <a:blip r:embed="rId4" cstate="print"/>
          <a:stretch>
            <a:fillRect/>
          </a:stretch>
        </p:blipFill>
        <p:spPr>
          <a:xfrm>
            <a:off x="6414900" y="188640"/>
            <a:ext cx="4183333" cy="2832181"/>
          </a:xfrm>
          <a:prstGeom prst="rect">
            <a:avLst/>
          </a:prstGeom>
        </p:spPr>
      </p:pic>
      <p:sp>
        <p:nvSpPr>
          <p:cNvPr id="7" name="TextovéPole 6"/>
          <p:cNvSpPr txBox="1"/>
          <p:nvPr/>
        </p:nvSpPr>
        <p:spPr>
          <a:xfrm>
            <a:off x="5229064" y="3340496"/>
            <a:ext cx="6555568" cy="2954655"/>
          </a:xfrm>
          <a:prstGeom prst="rect">
            <a:avLst/>
          </a:prstGeom>
          <a:noFill/>
        </p:spPr>
        <p:txBody>
          <a:bodyPr wrap="square" rtlCol="0">
            <a:spAutoFit/>
          </a:bodyPr>
          <a:lstStyle/>
          <a:p>
            <a:r>
              <a:rPr lang="cs-CZ" b="1" dirty="0"/>
              <a:t>Majitel stáda je valašskomeziříčský ekolog Milan </a:t>
            </a:r>
            <a:r>
              <a:rPr lang="cs-CZ" b="1" dirty="0" err="1"/>
              <a:t>Orálek</a:t>
            </a:r>
            <a:r>
              <a:rPr lang="cs-CZ" b="1" dirty="0"/>
              <a:t>. </a:t>
            </a:r>
            <a:r>
              <a:rPr lang="cs-CZ" b="1" i="1" dirty="0"/>
              <a:t>„</a:t>
            </a:r>
            <a:r>
              <a:rPr lang="cs-CZ" i="1" dirty="0"/>
              <a:t>Vlky od útoku na stádo čítající 25 kusů neodradil metr vysoký elektrický ohradník pod napětím a štěkot hlídacích psů“</a:t>
            </a:r>
          </a:p>
          <a:p>
            <a:endParaRPr lang="cs-CZ" dirty="0"/>
          </a:p>
          <a:p>
            <a:pPr algn="ctr"/>
            <a:r>
              <a:rPr lang="cs-CZ" sz="2000" b="1" dirty="0">
                <a:solidFill>
                  <a:srgbClr val="FF0000"/>
                </a:solidFill>
              </a:rPr>
              <a:t>Útok se stal v sobotu 16. 11. 2019. </a:t>
            </a:r>
          </a:p>
          <a:p>
            <a:pPr algn="ctr"/>
            <a:r>
              <a:rPr lang="cs-CZ" sz="2000" b="1" dirty="0">
                <a:solidFill>
                  <a:srgbClr val="FF0000"/>
                </a:solidFill>
              </a:rPr>
              <a:t>Tři dny předtím mě v </a:t>
            </a:r>
            <a:r>
              <a:rPr lang="cs-CZ" sz="2000" b="1" dirty="0" err="1">
                <a:solidFill>
                  <a:srgbClr val="FF0000"/>
                </a:solidFill>
              </a:rPr>
              <a:t>Oznici</a:t>
            </a:r>
            <a:r>
              <a:rPr lang="cs-CZ" sz="2000" b="1" dirty="0">
                <a:solidFill>
                  <a:srgbClr val="FF0000"/>
                </a:solidFill>
              </a:rPr>
              <a:t> vysvětloval, </a:t>
            </a:r>
          </a:p>
          <a:p>
            <a:pPr algn="ctr"/>
            <a:r>
              <a:rPr lang="cs-CZ" sz="2000" b="1" dirty="0">
                <a:solidFill>
                  <a:srgbClr val="FF0000"/>
                </a:solidFill>
              </a:rPr>
              <a:t>jak to s vlky funguje.</a:t>
            </a:r>
            <a:r>
              <a:rPr lang="cs-CZ" dirty="0"/>
              <a:t/>
            </a:r>
            <a:br>
              <a:rPr lang="cs-CZ" dirty="0"/>
            </a:br>
            <a:r>
              <a:rPr lang="cs-CZ" dirty="0"/>
              <a:t/>
            </a:r>
            <a:br>
              <a:rPr lang="cs-CZ" dirty="0"/>
            </a:br>
            <a:r>
              <a:rPr lang="cs-CZ" dirty="0"/>
              <a:t> </a:t>
            </a:r>
            <a:r>
              <a:rPr lang="cs-CZ" b="1" dirty="0"/>
              <a:t/>
            </a:r>
            <a:br>
              <a:rPr lang="cs-CZ" b="1" dirty="0"/>
            </a:br>
            <a:endParaRPr lang="cs-CZ"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56</a:t>
            </a:fld>
            <a:endParaRPr lang="en-US" dirty="0"/>
          </a:p>
        </p:txBody>
      </p:sp>
      <p:sp>
        <p:nvSpPr>
          <p:cNvPr id="3" name="TextovéPole 2"/>
          <p:cNvSpPr txBox="1"/>
          <p:nvPr/>
        </p:nvSpPr>
        <p:spPr>
          <a:xfrm>
            <a:off x="7176120" y="6677185"/>
            <a:ext cx="5184576" cy="200055"/>
          </a:xfrm>
          <a:prstGeom prst="rect">
            <a:avLst/>
          </a:prstGeom>
          <a:noFill/>
        </p:spPr>
        <p:txBody>
          <a:bodyPr wrap="square" rtlCol="0">
            <a:spAutoFit/>
          </a:bodyPr>
          <a:lstStyle/>
          <a:p>
            <a:r>
              <a:rPr lang="cs-CZ" sz="700" dirty="0"/>
              <a:t>https://www.ceskatelevize.cz/porady/10118379000-udalosti-v-regionech-praha/219411000141119-udalosti-v-regionech/video/733858</a:t>
            </a:r>
          </a:p>
        </p:txBody>
      </p:sp>
      <p:sp>
        <p:nvSpPr>
          <p:cNvPr id="4" name="TextovéPole 3"/>
          <p:cNvSpPr txBox="1"/>
          <p:nvPr/>
        </p:nvSpPr>
        <p:spPr>
          <a:xfrm>
            <a:off x="7248128" y="548680"/>
            <a:ext cx="4752528" cy="2585323"/>
          </a:xfrm>
          <a:prstGeom prst="rect">
            <a:avLst/>
          </a:prstGeom>
          <a:noFill/>
        </p:spPr>
        <p:txBody>
          <a:bodyPr wrap="square" rtlCol="0">
            <a:spAutoFit/>
          </a:bodyPr>
          <a:lstStyle/>
          <a:p>
            <a:r>
              <a:rPr lang="cs-CZ" b="1" dirty="0"/>
              <a:t>Ze Šumavy kvůli vlkům odcházejí jeleni</a:t>
            </a:r>
          </a:p>
          <a:p>
            <a:r>
              <a:rPr lang="cs-CZ" b="1" dirty="0"/>
              <a:t>Na Šumavě ubývá jelení zvěře. Podle lesníků odchází kvůli vlkům. Ti měli její stav regulovat na území poblíž bavorských hranic, kde je lov zakázaný. Místo toho útočí na ovce. Jeleni odcházejí tam, kde dříve nebyli -&gt; tím pádem způsobují ještě větší škody, než před příchodem vlků.</a:t>
            </a:r>
          </a:p>
          <a:p>
            <a:endParaRPr lang="cs-CZ" b="1" dirty="0"/>
          </a:p>
        </p:txBody>
      </p:sp>
      <p:pic>
        <p:nvPicPr>
          <p:cNvPr id="5" name="Obrázek 4" descr="šum.png"/>
          <p:cNvPicPr>
            <a:picLocks noChangeAspect="1"/>
          </p:cNvPicPr>
          <p:nvPr/>
        </p:nvPicPr>
        <p:blipFill>
          <a:blip r:embed="rId2" cstate="print"/>
          <a:stretch>
            <a:fillRect/>
          </a:stretch>
        </p:blipFill>
        <p:spPr>
          <a:xfrm>
            <a:off x="191344" y="116632"/>
            <a:ext cx="6863137" cy="4054881"/>
          </a:xfrm>
          <a:prstGeom prst="rect">
            <a:avLst/>
          </a:prstGeom>
        </p:spPr>
      </p:pic>
      <p:pic>
        <p:nvPicPr>
          <p:cNvPr id="6" name="Obrázek 5" descr="šumm.png"/>
          <p:cNvPicPr>
            <a:picLocks noChangeAspect="1"/>
          </p:cNvPicPr>
          <p:nvPr/>
        </p:nvPicPr>
        <p:blipFill>
          <a:blip r:embed="rId3" cstate="print"/>
          <a:stretch>
            <a:fillRect/>
          </a:stretch>
        </p:blipFill>
        <p:spPr>
          <a:xfrm>
            <a:off x="7217006" y="3389649"/>
            <a:ext cx="4819652" cy="3018307"/>
          </a:xfrm>
          <a:prstGeom prst="rect">
            <a:avLst/>
          </a:prstGeom>
        </p:spPr>
      </p:pic>
      <p:pic>
        <p:nvPicPr>
          <p:cNvPr id="7" name="Obrázek 6" descr="šummm.png"/>
          <p:cNvPicPr>
            <a:picLocks noChangeAspect="1"/>
          </p:cNvPicPr>
          <p:nvPr/>
        </p:nvPicPr>
        <p:blipFill>
          <a:blip r:embed="rId4" cstate="print"/>
          <a:stretch>
            <a:fillRect/>
          </a:stretch>
        </p:blipFill>
        <p:spPr>
          <a:xfrm>
            <a:off x="191344" y="4648607"/>
            <a:ext cx="2743200" cy="1913382"/>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obrázek 4" descr="http://www.leseleveursfaceauloup.fr/wp-content/uploads/2015/01/loup_troupeau.jpg">
            <a:extLst>
              <a:ext uri="{FF2B5EF4-FFF2-40B4-BE49-F238E27FC236}">
                <a16:creationId xmlns:a16="http://schemas.microsoft.com/office/drawing/2014/main" xmlns="" id="{82605124-3410-4970-8D9A-1153975E2EE1}"/>
              </a:ext>
            </a:extLst>
          </p:cNvPr>
          <p:cNvPicPr/>
          <p:nvPr/>
        </p:nvPicPr>
        <p:blipFill rotWithShape="1">
          <a:blip r:embed="rId2" cstate="print"/>
          <a:srcRect t="12503" b="12497"/>
          <a:stretch/>
        </p:blipFill>
        <p:spPr bwMode="auto">
          <a:xfrm>
            <a:off x="0" y="714895"/>
            <a:ext cx="12191980" cy="6006580"/>
          </a:xfrm>
          <a:prstGeom prst="rect">
            <a:avLst/>
          </a:prstGeom>
          <a:noFill/>
        </p:spPr>
      </p:pic>
      <p:sp>
        <p:nvSpPr>
          <p:cNvPr id="20" name="TextovéPole 19">
            <a:extLst>
              <a:ext uri="{FF2B5EF4-FFF2-40B4-BE49-F238E27FC236}">
                <a16:creationId xmlns:a16="http://schemas.microsoft.com/office/drawing/2014/main" xmlns="" id="{EA73A64E-DC3A-47D7-BB02-44A146DC5A6A}"/>
              </a:ext>
            </a:extLst>
          </p:cNvPr>
          <p:cNvSpPr txBox="1"/>
          <p:nvPr/>
        </p:nvSpPr>
        <p:spPr>
          <a:xfrm>
            <a:off x="490538" y="0"/>
            <a:ext cx="11210925" cy="80130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dirty="0">
                <a:solidFill>
                  <a:schemeClr val="tx1">
                    <a:lumMod val="85000"/>
                    <a:lumOff val="15000"/>
                  </a:schemeClr>
                </a:solidFill>
                <a:latin typeface="+mj-lt"/>
                <a:ea typeface="+mj-ea"/>
                <a:cs typeface="+mj-cs"/>
              </a:rPr>
              <a:t>5 vlků číhajících na ovce ve Francii během dne</a:t>
            </a:r>
          </a:p>
        </p:txBody>
      </p:sp>
      <p:sp>
        <p:nvSpPr>
          <p:cNvPr id="11" name="Zástupný symbol pro číslo snímku 10">
            <a:extLst>
              <a:ext uri="{FF2B5EF4-FFF2-40B4-BE49-F238E27FC236}">
                <a16:creationId xmlns:a16="http://schemas.microsoft.com/office/drawing/2014/main" xmlns="" id="{53C40048-D167-4DFF-AAA5-667E8EACF9A2}"/>
              </a:ext>
            </a:extLst>
          </p:cNvPr>
          <p:cNvSpPr>
            <a:spLocks noGrp="1"/>
          </p:cNvSpPr>
          <p:nvPr>
            <p:ph type="sldNum" sz="quarter" idx="12"/>
          </p:nvPr>
        </p:nvSpPr>
        <p:spPr/>
        <p:txBody>
          <a:bodyPr/>
          <a:lstStyle/>
          <a:p>
            <a:fld id="{4FAB73BC-B049-4115-A692-8D63A059BFB8}" type="slidenum">
              <a:rPr lang="en-US" smtClean="0"/>
              <a:pPr/>
              <a:t>57</a:t>
            </a:fld>
            <a:endParaRPr lang="en-US" dirty="0"/>
          </a:p>
        </p:txBody>
      </p:sp>
      <p:sp>
        <p:nvSpPr>
          <p:cNvPr id="13" name="TextovéPole 12">
            <a:extLst>
              <a:ext uri="{FF2B5EF4-FFF2-40B4-BE49-F238E27FC236}">
                <a16:creationId xmlns:a16="http://schemas.microsoft.com/office/drawing/2014/main" xmlns="" id="{4E8251C4-C1A8-4BA4-BDF1-55AC4E6D8386}"/>
              </a:ext>
            </a:extLst>
          </p:cNvPr>
          <p:cNvSpPr txBox="1"/>
          <p:nvPr/>
        </p:nvSpPr>
        <p:spPr>
          <a:xfrm>
            <a:off x="-74814" y="6687674"/>
            <a:ext cx="4106487" cy="200055"/>
          </a:xfrm>
          <a:prstGeom prst="rect">
            <a:avLst/>
          </a:prstGeom>
          <a:noFill/>
        </p:spPr>
        <p:txBody>
          <a:bodyPr wrap="square" rtlCol="0">
            <a:spAutoFit/>
          </a:bodyPr>
          <a:lstStyle/>
          <a:p>
            <a:r>
              <a:rPr lang="cs-CZ" sz="700" dirty="0"/>
              <a:t>Zdroj obrázku: </a:t>
            </a:r>
            <a:r>
              <a:rPr lang="cs-CZ" sz="700" i="1" dirty="0"/>
              <a:t>http://www.leseleveursfaceauloup.fr/wp-content/uploads/2015/01/loup_troupeau.jpg</a:t>
            </a:r>
          </a:p>
        </p:txBody>
      </p:sp>
    </p:spTree>
    <p:extLst>
      <p:ext uri="{BB962C8B-B14F-4D97-AF65-F5344CB8AC3E}">
        <p14:creationId xmlns:p14="http://schemas.microsoft.com/office/powerpoint/2010/main" val="185670317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symbol pro obsah 4" descr="Francie ploty.png"/>
          <p:cNvPicPr>
            <a:picLocks noGrp="1" noChangeAspect="1"/>
          </p:cNvPicPr>
          <p:nvPr>
            <p:ph idx="1"/>
          </p:nvPr>
        </p:nvPicPr>
        <p:blipFill>
          <a:blip r:embed="rId2" cstate="print"/>
          <a:stretch>
            <a:fillRect/>
          </a:stretch>
        </p:blipFill>
        <p:spPr>
          <a:xfrm>
            <a:off x="0" y="404664"/>
            <a:ext cx="4612687" cy="3148090"/>
          </a:xfrm>
        </p:spPr>
      </p:pic>
      <p:sp>
        <p:nvSpPr>
          <p:cNvPr id="4" name="Zástupný symbol pro číslo snímku 3"/>
          <p:cNvSpPr>
            <a:spLocks noGrp="1"/>
          </p:cNvSpPr>
          <p:nvPr>
            <p:ph type="sldNum" sz="quarter" idx="12"/>
          </p:nvPr>
        </p:nvSpPr>
        <p:spPr/>
        <p:txBody>
          <a:bodyPr/>
          <a:lstStyle/>
          <a:p>
            <a:fld id="{4FAB73BC-B049-4115-A692-8D63A059BFB8}" type="slidenum">
              <a:rPr lang="en-US" smtClean="0"/>
              <a:pPr/>
              <a:t>58</a:t>
            </a:fld>
            <a:endParaRPr lang="en-US" dirty="0"/>
          </a:p>
        </p:txBody>
      </p:sp>
      <p:sp>
        <p:nvSpPr>
          <p:cNvPr id="7" name="TextovéPole 6">
            <a:extLst>
              <a:ext uri="{FF2B5EF4-FFF2-40B4-BE49-F238E27FC236}">
                <a16:creationId xmlns:a16="http://schemas.microsoft.com/office/drawing/2014/main" xmlns="" id="{9493B0C8-3EC9-47FA-B9CD-26FFE34F7415}"/>
              </a:ext>
            </a:extLst>
          </p:cNvPr>
          <p:cNvSpPr txBox="1"/>
          <p:nvPr/>
        </p:nvSpPr>
        <p:spPr>
          <a:xfrm>
            <a:off x="1775520" y="0"/>
            <a:ext cx="11177592" cy="461665"/>
          </a:xfrm>
          <a:prstGeom prst="rect">
            <a:avLst/>
          </a:prstGeom>
          <a:noFill/>
        </p:spPr>
        <p:txBody>
          <a:bodyPr wrap="square" rtlCol="0">
            <a:spAutoFit/>
          </a:bodyPr>
          <a:lstStyle/>
          <a:p>
            <a:r>
              <a:rPr lang="cs-CZ" sz="2400" dirty="0"/>
              <a:t>Ukázka plotů proti vlkům. Takhle bude vypadat krajina u nás?</a:t>
            </a:r>
          </a:p>
        </p:txBody>
      </p:sp>
      <p:pic>
        <p:nvPicPr>
          <p:cNvPr id="10" name="Obrázek 9" descr="more-welded-wire.jpg"/>
          <p:cNvPicPr>
            <a:picLocks noChangeAspect="1"/>
          </p:cNvPicPr>
          <p:nvPr/>
        </p:nvPicPr>
        <p:blipFill>
          <a:blip r:embed="rId3" cstate="print"/>
          <a:stretch>
            <a:fillRect/>
          </a:stretch>
        </p:blipFill>
        <p:spPr>
          <a:xfrm>
            <a:off x="9408368" y="404663"/>
            <a:ext cx="2797240" cy="3729653"/>
          </a:xfrm>
          <a:prstGeom prst="rect">
            <a:avLst/>
          </a:prstGeom>
        </p:spPr>
      </p:pic>
      <p:pic>
        <p:nvPicPr>
          <p:cNvPr id="11" name="Obrázek 10" descr="plo.jpg"/>
          <p:cNvPicPr>
            <a:picLocks noChangeAspect="1"/>
          </p:cNvPicPr>
          <p:nvPr/>
        </p:nvPicPr>
        <p:blipFill>
          <a:blip r:embed="rId4" cstate="print"/>
          <a:stretch>
            <a:fillRect/>
          </a:stretch>
        </p:blipFill>
        <p:spPr>
          <a:xfrm>
            <a:off x="4871864" y="410030"/>
            <a:ext cx="4284257" cy="3142724"/>
          </a:xfrm>
          <a:prstGeom prst="rect">
            <a:avLst/>
          </a:prstGeom>
        </p:spPr>
      </p:pic>
      <p:pic>
        <p:nvPicPr>
          <p:cNvPr id="12" name="Obrázek 11" descr="Loup-Italie-Cloture-Protection-02.jpg"/>
          <p:cNvPicPr>
            <a:picLocks noChangeAspect="1"/>
          </p:cNvPicPr>
          <p:nvPr/>
        </p:nvPicPr>
        <p:blipFill>
          <a:blip r:embed="rId5" cstate="print"/>
          <a:stretch>
            <a:fillRect/>
          </a:stretch>
        </p:blipFill>
        <p:spPr>
          <a:xfrm>
            <a:off x="0" y="3789040"/>
            <a:ext cx="5455929" cy="3068960"/>
          </a:xfrm>
          <a:prstGeom prst="rect">
            <a:avLst/>
          </a:prstGeom>
        </p:spPr>
      </p:pic>
      <p:pic>
        <p:nvPicPr>
          <p:cNvPr id="13" name="Obrázek 12" descr="Planina-Božca_mreže.jpg"/>
          <p:cNvPicPr>
            <a:picLocks noChangeAspect="1"/>
          </p:cNvPicPr>
          <p:nvPr/>
        </p:nvPicPr>
        <p:blipFill>
          <a:blip r:embed="rId6" cstate="print"/>
          <a:stretch>
            <a:fillRect/>
          </a:stretch>
        </p:blipFill>
        <p:spPr>
          <a:xfrm>
            <a:off x="8610600" y="4281838"/>
            <a:ext cx="3581401" cy="2576162"/>
          </a:xfrm>
          <a:prstGeom prst="rect">
            <a:avLst/>
          </a:prstGeom>
        </p:spPr>
      </p:pic>
      <p:pic>
        <p:nvPicPr>
          <p:cNvPr id="9" name="Obrázek 8" descr="wikiwolves104_v-contentxl.jpg"/>
          <p:cNvPicPr>
            <a:picLocks noChangeAspect="1"/>
          </p:cNvPicPr>
          <p:nvPr/>
        </p:nvPicPr>
        <p:blipFill>
          <a:blip r:embed="rId7" cstate="print"/>
          <a:stretch>
            <a:fillRect/>
          </a:stretch>
        </p:blipFill>
        <p:spPr>
          <a:xfrm>
            <a:off x="5231904" y="4221088"/>
            <a:ext cx="3833328" cy="2155574"/>
          </a:xfrm>
          <a:prstGeom prst="rect">
            <a:avLst/>
          </a:prstGeo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59</a:t>
            </a:fld>
            <a:endParaRPr lang="en-US" dirty="0"/>
          </a:p>
        </p:txBody>
      </p:sp>
      <p:pic>
        <p:nvPicPr>
          <p:cNvPr id="3" name="Obrázek 2" descr="cpt-filet-2.jpg"/>
          <p:cNvPicPr>
            <a:picLocks noChangeAspect="1"/>
          </p:cNvPicPr>
          <p:nvPr/>
        </p:nvPicPr>
        <p:blipFill>
          <a:blip r:embed="rId2" cstate="print"/>
          <a:stretch>
            <a:fillRect/>
          </a:stretch>
        </p:blipFill>
        <p:spPr>
          <a:xfrm>
            <a:off x="0" y="18474"/>
            <a:ext cx="4729290" cy="3266510"/>
          </a:xfrm>
          <a:prstGeom prst="rect">
            <a:avLst/>
          </a:prstGeom>
        </p:spPr>
      </p:pic>
      <p:pic>
        <p:nvPicPr>
          <p:cNvPr id="4" name="Obrázek 3" descr="plot.jpg"/>
          <p:cNvPicPr>
            <a:picLocks noChangeAspect="1"/>
          </p:cNvPicPr>
          <p:nvPr/>
        </p:nvPicPr>
        <p:blipFill>
          <a:blip r:embed="rId3" cstate="print"/>
          <a:stretch>
            <a:fillRect/>
          </a:stretch>
        </p:blipFill>
        <p:spPr>
          <a:xfrm>
            <a:off x="7152242" y="18475"/>
            <a:ext cx="5039758" cy="3266510"/>
          </a:xfrm>
          <a:prstGeom prst="rect">
            <a:avLst/>
          </a:prstGeom>
        </p:spPr>
      </p:pic>
      <p:pic>
        <p:nvPicPr>
          <p:cNvPr id="5" name="Obrázek 4" descr="troupeau-de-moutons,-loup,-saut,-grillage-129360.jpg"/>
          <p:cNvPicPr>
            <a:picLocks noChangeAspect="1"/>
          </p:cNvPicPr>
          <p:nvPr/>
        </p:nvPicPr>
        <p:blipFill>
          <a:blip r:embed="rId4" cstate="print"/>
          <a:stretch>
            <a:fillRect/>
          </a:stretch>
        </p:blipFill>
        <p:spPr>
          <a:xfrm>
            <a:off x="3600356" y="3309918"/>
            <a:ext cx="4729290" cy="3501926"/>
          </a:xfrm>
          <a:prstGeom prst="rect">
            <a:avLst/>
          </a:prstGeom>
        </p:spPr>
      </p:pic>
      <p:sp>
        <p:nvSpPr>
          <p:cNvPr id="6" name="TextovéPole 5"/>
          <p:cNvSpPr txBox="1"/>
          <p:nvPr/>
        </p:nvSpPr>
        <p:spPr>
          <a:xfrm>
            <a:off x="4655840" y="1420896"/>
            <a:ext cx="3096344" cy="461665"/>
          </a:xfrm>
          <a:prstGeom prst="rect">
            <a:avLst/>
          </a:prstGeom>
          <a:noFill/>
        </p:spPr>
        <p:txBody>
          <a:bodyPr wrap="square" rtlCol="0">
            <a:spAutoFit/>
          </a:bodyPr>
          <a:lstStyle/>
          <a:p>
            <a:r>
              <a:rPr lang="cs-CZ" sz="2400" b="1" dirty="0">
                <a:solidFill>
                  <a:srgbClr val="FF0000"/>
                </a:solidFill>
              </a:rPr>
              <a:t>Účinnost je sporná</a:t>
            </a:r>
          </a:p>
        </p:txBody>
      </p:sp>
      <p:pic>
        <p:nvPicPr>
          <p:cNvPr id="7" name="Obrázek 6" descr="BTRRehden2175.jpg"/>
          <p:cNvPicPr>
            <a:picLocks noChangeAspect="1"/>
          </p:cNvPicPr>
          <p:nvPr/>
        </p:nvPicPr>
        <p:blipFill>
          <a:blip r:embed="rId5" cstate="print"/>
          <a:stretch>
            <a:fillRect/>
          </a:stretch>
        </p:blipFill>
        <p:spPr>
          <a:xfrm>
            <a:off x="9192344" y="4005064"/>
            <a:ext cx="2701478" cy="1418653"/>
          </a:xfrm>
          <a:prstGeom prst="rect">
            <a:avLst/>
          </a:prstGeom>
        </p:spPr>
      </p:pic>
      <p:pic>
        <p:nvPicPr>
          <p:cNvPr id="8" name="Obrázek 7" descr="wolfsangriff102_v-contentgross.jpg"/>
          <p:cNvPicPr>
            <a:picLocks noChangeAspect="1"/>
          </p:cNvPicPr>
          <p:nvPr/>
        </p:nvPicPr>
        <p:blipFill>
          <a:blip r:embed="rId6" cstate="print"/>
          <a:stretch>
            <a:fillRect/>
          </a:stretch>
        </p:blipFill>
        <p:spPr>
          <a:xfrm>
            <a:off x="407368" y="4005064"/>
            <a:ext cx="2561084" cy="1442864"/>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A9F529C3-C941-49FD-8C67-82F134F64B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20586029-32A0-47E5-9AEC-AE3ABA6B94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ázek 3" descr="Obsah obrázku exteriér, plot, most, budova&#10;&#10;Popis byl vytvořen automaticky">
            <a:extLst>
              <a:ext uri="{FF2B5EF4-FFF2-40B4-BE49-F238E27FC236}">
                <a16:creationId xmlns:a16="http://schemas.microsoft.com/office/drawing/2014/main" xmlns="" id="{813CD6E1-240E-495B-BB73-B5AFC7BC3E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1675" y="643466"/>
            <a:ext cx="4178299" cy="5571066"/>
          </a:xfrm>
          <a:prstGeom prst="rect">
            <a:avLst/>
          </a:prstGeom>
        </p:spPr>
      </p:pic>
      <p:cxnSp>
        <p:nvCxnSpPr>
          <p:cNvPr id="15" name="Straight Connector 14">
            <a:extLst>
              <a:ext uri="{FF2B5EF4-FFF2-40B4-BE49-F238E27FC236}">
                <a16:creationId xmlns:a16="http://schemas.microsoft.com/office/drawing/2014/main" xmlns="" id="{8C730EAB-A532-4295-A302-FB4B90DB9F5E}"/>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6" name="Obrázek 5" descr="Obsah obrázku tráva, exteriér, pole, budova&#10;&#10;Popis byl vytvořen automaticky">
            <a:extLst>
              <a:ext uri="{FF2B5EF4-FFF2-40B4-BE49-F238E27FC236}">
                <a16:creationId xmlns:a16="http://schemas.microsoft.com/office/drawing/2014/main" xmlns="" id="{C70AA448-024D-4FDF-B13F-1240E6FA83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2025" y="643467"/>
            <a:ext cx="4178299" cy="5571066"/>
          </a:xfrm>
          <a:prstGeom prst="rect">
            <a:avLst/>
          </a:prstGeom>
        </p:spPr>
      </p:pic>
      <p:sp>
        <p:nvSpPr>
          <p:cNvPr id="2" name="Zástupný symbol pro číslo snímku 1">
            <a:extLst>
              <a:ext uri="{FF2B5EF4-FFF2-40B4-BE49-F238E27FC236}">
                <a16:creationId xmlns:a16="http://schemas.microsoft.com/office/drawing/2014/main" xmlns="" id="{5FBF663F-A36F-4F65-8978-F5503DF2FFE5}"/>
              </a:ext>
            </a:extLst>
          </p:cNvPr>
          <p:cNvSpPr>
            <a:spLocks noGrp="1"/>
          </p:cNvSpPr>
          <p:nvPr>
            <p:ph type="sldNum" sz="quarter" idx="12"/>
          </p:nvPr>
        </p:nvSpPr>
        <p:spPr>
          <a:xfrm>
            <a:off x="8610600" y="6356350"/>
            <a:ext cx="2743200" cy="365125"/>
          </a:xfrm>
        </p:spPr>
        <p:txBody>
          <a:bodyPr>
            <a:normAutofit/>
          </a:bodyPr>
          <a:lstStyle/>
          <a:p>
            <a:pPr>
              <a:spcAft>
                <a:spcPts val="600"/>
              </a:spcAft>
            </a:pPr>
            <a:fld id="{4FAB73BC-B049-4115-A692-8D63A059BFB8}" type="slidenum">
              <a:rPr lang="en-US" smtClean="0"/>
              <a:pPr>
                <a:spcAft>
                  <a:spcPts val="600"/>
                </a:spcAft>
              </a:pPr>
              <a:t>60</a:t>
            </a:fld>
            <a:endParaRPr lang="en-US"/>
          </a:p>
        </p:txBody>
      </p:sp>
      <p:sp>
        <p:nvSpPr>
          <p:cNvPr id="8" name="TextovéPole 7"/>
          <p:cNvSpPr txBox="1"/>
          <p:nvPr/>
        </p:nvSpPr>
        <p:spPr>
          <a:xfrm>
            <a:off x="2279576" y="188640"/>
            <a:ext cx="7560840" cy="369332"/>
          </a:xfrm>
          <a:prstGeom prst="rect">
            <a:avLst/>
          </a:prstGeom>
          <a:noFill/>
        </p:spPr>
        <p:txBody>
          <a:bodyPr wrap="square" rtlCol="0">
            <a:spAutoFit/>
          </a:bodyPr>
          <a:lstStyle/>
          <a:p>
            <a:pPr algn="ctr"/>
            <a:r>
              <a:rPr lang="cs-CZ" dirty="0" smtClean="0"/>
              <a:t>Bernartice u Trutnova, JUDr. Jiří Kučera, obora s daňky, 23.11.2019 </a:t>
            </a:r>
            <a:endParaRPr lang="cs-CZ" dirty="0"/>
          </a:p>
        </p:txBody>
      </p:sp>
    </p:spTree>
    <p:extLst>
      <p:ext uri="{BB962C8B-B14F-4D97-AF65-F5344CB8AC3E}">
        <p14:creationId xmlns:p14="http://schemas.microsoft.com/office/powerpoint/2010/main" val="33915356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77027" y="332656"/>
            <a:ext cx="10515600" cy="1325563"/>
          </a:xfrm>
        </p:spPr>
        <p:txBody>
          <a:bodyPr>
            <a:normAutofit/>
          </a:bodyPr>
          <a:lstStyle/>
          <a:p>
            <a:pPr algn="ctr"/>
            <a:r>
              <a:rPr lang="cs-CZ" sz="4000" b="1" dirty="0" smtClean="0"/>
              <a:t>                                         Příklad </a:t>
            </a:r>
            <a:r>
              <a:rPr lang="cs-CZ" sz="4000" b="1" dirty="0"/>
              <a:t>z Německa</a:t>
            </a:r>
          </a:p>
        </p:txBody>
      </p:sp>
      <p:pic>
        <p:nvPicPr>
          <p:cNvPr id="5" name="Zástupný symbol pro obsah 4" descr="Nicole Benningová 21 psů.png"/>
          <p:cNvPicPr>
            <a:picLocks noGrp="1" noChangeAspect="1"/>
          </p:cNvPicPr>
          <p:nvPr>
            <p:ph idx="1"/>
          </p:nvPr>
        </p:nvPicPr>
        <p:blipFill>
          <a:blip r:embed="rId2" cstate="print"/>
          <a:stretch>
            <a:fillRect/>
          </a:stretch>
        </p:blipFill>
        <p:spPr>
          <a:xfrm>
            <a:off x="27721" y="4499979"/>
            <a:ext cx="3704965" cy="2189932"/>
          </a:xfrm>
        </p:spPr>
      </p:pic>
      <p:sp>
        <p:nvSpPr>
          <p:cNvPr id="4" name="Zástupný symbol pro číslo snímku 3"/>
          <p:cNvSpPr>
            <a:spLocks noGrp="1"/>
          </p:cNvSpPr>
          <p:nvPr>
            <p:ph type="sldNum" sz="quarter" idx="12"/>
          </p:nvPr>
        </p:nvSpPr>
        <p:spPr/>
        <p:txBody>
          <a:bodyPr/>
          <a:lstStyle/>
          <a:p>
            <a:fld id="{4FAB73BC-B049-4115-A692-8D63A059BFB8}" type="slidenum">
              <a:rPr lang="en-US" smtClean="0"/>
              <a:pPr/>
              <a:t>61</a:t>
            </a:fld>
            <a:endParaRPr lang="en-US" dirty="0"/>
          </a:p>
        </p:txBody>
      </p:sp>
      <p:pic>
        <p:nvPicPr>
          <p:cNvPr id="7" name="Obrázek 6" descr="mají se střílet.png"/>
          <p:cNvPicPr>
            <a:picLocks noChangeAspect="1"/>
          </p:cNvPicPr>
          <p:nvPr/>
        </p:nvPicPr>
        <p:blipFill>
          <a:blip r:embed="rId3" cstate="print"/>
          <a:stretch>
            <a:fillRect/>
          </a:stretch>
        </p:blipFill>
        <p:spPr>
          <a:xfrm>
            <a:off x="119336" y="188640"/>
            <a:ext cx="5313611" cy="3744416"/>
          </a:xfrm>
          <a:prstGeom prst="rect">
            <a:avLst/>
          </a:prstGeom>
        </p:spPr>
      </p:pic>
      <p:sp>
        <p:nvSpPr>
          <p:cNvPr id="8" name="TextovéPole 7"/>
          <p:cNvSpPr txBox="1"/>
          <p:nvPr/>
        </p:nvSpPr>
        <p:spPr>
          <a:xfrm>
            <a:off x="5375920" y="1489052"/>
            <a:ext cx="6816080" cy="4524315"/>
          </a:xfrm>
          <a:prstGeom prst="rect">
            <a:avLst/>
          </a:prstGeom>
          <a:noFill/>
        </p:spPr>
        <p:txBody>
          <a:bodyPr wrap="square" rtlCol="0">
            <a:spAutoFit/>
          </a:bodyPr>
          <a:lstStyle/>
          <a:p>
            <a:pPr marL="285750" indent="-285750">
              <a:buFont typeface="Arial" panose="020B0604020202020204" pitchFamily="34" charset="0"/>
              <a:buChar char="•"/>
            </a:pPr>
            <a:r>
              <a:rPr lang="cs-CZ" sz="2400" dirty="0" err="1"/>
              <a:t>Benningovi</a:t>
            </a:r>
            <a:r>
              <a:rPr lang="cs-CZ" sz="2400" dirty="0"/>
              <a:t> si na 800 ovcí dle doporučení pořídili 21 pasteveckých psů plemene </a:t>
            </a:r>
            <a:r>
              <a:rPr lang="cs-CZ" sz="2400" dirty="0" err="1"/>
              <a:t>Kangal</a:t>
            </a:r>
            <a:r>
              <a:rPr lang="cs-CZ" sz="2400" dirty="0"/>
              <a:t>. Kdyby krmili jen skopovým masem, tak </a:t>
            </a:r>
            <a:r>
              <a:rPr lang="cs-CZ" sz="2400" dirty="0">
                <a:solidFill>
                  <a:srgbClr val="0070C0"/>
                </a:solidFill>
              </a:rPr>
              <a:t>spotřebují na krmení psů 350 - 400 ovcí ročně</a:t>
            </a:r>
            <a:r>
              <a:rPr lang="cs-CZ" sz="2400" dirty="0"/>
              <a:t>. </a:t>
            </a:r>
            <a:r>
              <a:rPr lang="cs-CZ" sz="2400" dirty="0">
                <a:solidFill>
                  <a:srgbClr val="FF0000"/>
                </a:solidFill>
              </a:rPr>
              <a:t>Elektrické ploty a kvalitní granule je každý rok stojí 35 000 eur.</a:t>
            </a:r>
            <a:br>
              <a:rPr lang="cs-CZ" sz="2400" dirty="0">
                <a:solidFill>
                  <a:srgbClr val="FF0000"/>
                </a:solidFill>
              </a:rPr>
            </a:br>
            <a:r>
              <a:rPr lang="cs-CZ" sz="2400" dirty="0">
                <a:solidFill>
                  <a:srgbClr val="FF0000"/>
                </a:solidFill>
              </a:rPr>
              <a:t>Za rok téměř 900 000 Kč, přes 1000 Kč na jednu ovci</a:t>
            </a:r>
          </a:p>
          <a:p>
            <a:pPr marL="285750" indent="-285750">
              <a:buFont typeface="Arial" panose="020B0604020202020204" pitchFamily="34" charset="0"/>
              <a:buChar char="•"/>
            </a:pPr>
            <a:r>
              <a:rPr lang="cs-CZ" sz="2400" dirty="0"/>
              <a:t>Popisují konflikty mezi turisty a psy, kteří nerespektují žádná pravidla</a:t>
            </a:r>
          </a:p>
          <a:p>
            <a:pPr marL="285750" indent="-285750">
              <a:buFont typeface="Arial" panose="020B0604020202020204" pitchFamily="34" charset="0"/>
              <a:buChar char="•"/>
            </a:pPr>
            <a:r>
              <a:rPr lang="cs-CZ" sz="2400" dirty="0"/>
              <a:t>To už nejsou chovatelé ovcí, ale psů</a:t>
            </a:r>
          </a:p>
          <a:p>
            <a:pPr marL="285750" indent="-285750">
              <a:buFont typeface="Arial" panose="020B0604020202020204" pitchFamily="34" charset="0"/>
              <a:buChar char="•"/>
            </a:pPr>
            <a:r>
              <a:rPr lang="cs-CZ" sz="2400" dirty="0"/>
              <a:t>V roce 2016 požádali veřejnost o finanční dary na udržení hospodářství</a:t>
            </a:r>
          </a:p>
        </p:txBody>
      </p:sp>
      <p:sp>
        <p:nvSpPr>
          <p:cNvPr id="10" name="TextovéPole 9">
            <a:extLst>
              <a:ext uri="{FF2B5EF4-FFF2-40B4-BE49-F238E27FC236}">
                <a16:creationId xmlns:a16="http://schemas.microsoft.com/office/drawing/2014/main" xmlns="" id="{0F1E0BD9-8BD7-4E1C-9364-22BA4E574480}"/>
              </a:ext>
            </a:extLst>
          </p:cNvPr>
          <p:cNvSpPr txBox="1"/>
          <p:nvPr/>
        </p:nvSpPr>
        <p:spPr>
          <a:xfrm>
            <a:off x="6309993" y="6685329"/>
            <a:ext cx="4106487" cy="200055"/>
          </a:xfrm>
          <a:prstGeom prst="rect">
            <a:avLst/>
          </a:prstGeom>
          <a:noFill/>
        </p:spPr>
        <p:txBody>
          <a:bodyPr wrap="square" rtlCol="0">
            <a:spAutoFit/>
          </a:bodyPr>
          <a:lstStyle/>
          <a:p>
            <a:r>
              <a:rPr lang="cs-CZ" sz="700" dirty="0"/>
              <a:t>Zdroj obrázku: </a:t>
            </a:r>
            <a:r>
              <a:rPr lang="cs-CZ" sz="700" i="1" dirty="0"/>
              <a:t>ČT 24</a:t>
            </a:r>
          </a:p>
        </p:txBody>
      </p:sp>
      <p:sp>
        <p:nvSpPr>
          <p:cNvPr id="11" name="TextovéPole 10">
            <a:extLst>
              <a:ext uri="{FF2B5EF4-FFF2-40B4-BE49-F238E27FC236}">
                <a16:creationId xmlns:a16="http://schemas.microsoft.com/office/drawing/2014/main" xmlns="" id="{C7FC740F-E06D-4061-91EB-F7721224A03B}"/>
              </a:ext>
            </a:extLst>
          </p:cNvPr>
          <p:cNvSpPr txBox="1"/>
          <p:nvPr/>
        </p:nvSpPr>
        <p:spPr>
          <a:xfrm>
            <a:off x="1487488" y="6657945"/>
            <a:ext cx="4106487" cy="200055"/>
          </a:xfrm>
          <a:prstGeom prst="rect">
            <a:avLst/>
          </a:prstGeom>
          <a:noFill/>
        </p:spPr>
        <p:txBody>
          <a:bodyPr wrap="square" rtlCol="0">
            <a:spAutoFit/>
          </a:bodyPr>
          <a:lstStyle/>
          <a:p>
            <a:r>
              <a:rPr lang="cs-CZ" sz="700" dirty="0"/>
              <a:t>Zdroj obrázku: </a:t>
            </a:r>
            <a:r>
              <a:rPr lang="cs-CZ" sz="700" i="1" dirty="0"/>
              <a:t>ČT 24</a:t>
            </a:r>
          </a:p>
        </p:txBody>
      </p:sp>
      <p:sp>
        <p:nvSpPr>
          <p:cNvPr id="9" name="TextovéPole 8"/>
          <p:cNvSpPr txBox="1"/>
          <p:nvPr/>
        </p:nvSpPr>
        <p:spPr>
          <a:xfrm>
            <a:off x="8904312" y="6485274"/>
            <a:ext cx="3402094" cy="400110"/>
          </a:xfrm>
          <a:prstGeom prst="rect">
            <a:avLst/>
          </a:prstGeom>
          <a:noFill/>
        </p:spPr>
        <p:txBody>
          <a:bodyPr wrap="square" rtlCol="0">
            <a:spAutoFit/>
          </a:bodyPr>
          <a:lstStyle/>
          <a:p>
            <a:r>
              <a:rPr lang="cs-CZ" sz="500" dirty="0"/>
              <a:t>https://www.ceskatelevize.cz/ivysilani/1097181328-udalosti/219411000100324/obsah/683610-problemy-s-vlky-v-nemecku</a:t>
            </a:r>
          </a:p>
          <a:p>
            <a:r>
              <a:rPr lang="cs-CZ" sz="500" dirty="0"/>
              <a:t>https://www.abendblatt.de/region/niedersachsen/article216711991/Hunde-mit-viel-Mumm-die-Leibwaechter-der-Heideschafe.html</a:t>
            </a:r>
          </a:p>
          <a:p>
            <a:r>
              <a:rPr lang="cs-CZ" sz="500" dirty="0"/>
              <a:t>https://www.kreiszeitung.de/lokales/rotenburg/scheessel-ort52321/crowdfunding-finanzloch-6999711.html</a:t>
            </a:r>
          </a:p>
        </p:txBody>
      </p:sp>
      <p:sp>
        <p:nvSpPr>
          <p:cNvPr id="13" name="TextovéPole 12">
            <a:extLst>
              <a:ext uri="{FF2B5EF4-FFF2-40B4-BE49-F238E27FC236}">
                <a16:creationId xmlns:a16="http://schemas.microsoft.com/office/drawing/2014/main" xmlns="" id="{A23C65C0-E3BE-472E-B626-A66A5FEA8196}"/>
              </a:ext>
            </a:extLst>
          </p:cNvPr>
          <p:cNvSpPr txBox="1"/>
          <p:nvPr/>
        </p:nvSpPr>
        <p:spPr>
          <a:xfrm>
            <a:off x="10253163" y="6279461"/>
            <a:ext cx="1100638" cy="200055"/>
          </a:xfrm>
          <a:prstGeom prst="rect">
            <a:avLst/>
          </a:prstGeom>
          <a:noFill/>
        </p:spPr>
        <p:txBody>
          <a:bodyPr wrap="square" rtlCol="0">
            <a:spAutoFit/>
          </a:bodyPr>
          <a:lstStyle/>
          <a:p>
            <a:r>
              <a:rPr lang="cs-CZ" sz="700" dirty="0"/>
              <a:t>Zdroj obrázku: </a:t>
            </a:r>
            <a:r>
              <a:rPr lang="cs-CZ" sz="700" i="1" dirty="0"/>
              <a:t>ČT 24</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5"/>
            <a:ext cx="10515600" cy="903635"/>
          </a:xfrm>
        </p:spPr>
        <p:txBody>
          <a:bodyPr/>
          <a:lstStyle/>
          <a:p>
            <a:pPr algn="ctr"/>
            <a:r>
              <a:rPr lang="cs-CZ" b="1" dirty="0"/>
              <a:t>Kolik reálně stojí opatření spojená s vlkem ?</a:t>
            </a:r>
          </a:p>
        </p:txBody>
      </p:sp>
      <p:sp>
        <p:nvSpPr>
          <p:cNvPr id="3" name="Zástupný symbol pro obsah 2"/>
          <p:cNvSpPr>
            <a:spLocks noGrp="1"/>
          </p:cNvSpPr>
          <p:nvPr>
            <p:ph idx="1"/>
          </p:nvPr>
        </p:nvSpPr>
        <p:spPr>
          <a:xfrm>
            <a:off x="838200" y="1412777"/>
            <a:ext cx="10802416" cy="3024335"/>
          </a:xfrm>
        </p:spPr>
        <p:txBody>
          <a:bodyPr>
            <a:normAutofit lnSpcReduction="10000"/>
          </a:bodyPr>
          <a:lstStyle/>
          <a:p>
            <a:r>
              <a:rPr lang="cs-CZ" dirty="0"/>
              <a:t>Bavorské státní výzkumné centrum pro zemědělství (</a:t>
            </a:r>
            <a:r>
              <a:rPr lang="cs-CZ" dirty="0" err="1"/>
              <a:t>LfL</a:t>
            </a:r>
            <a:r>
              <a:rPr lang="cs-CZ" dirty="0"/>
              <a:t>) vypočítalo pro </a:t>
            </a:r>
            <a:r>
              <a:rPr lang="cs-CZ" b="1" dirty="0">
                <a:solidFill>
                  <a:srgbClr val="FF0000"/>
                </a:solidFill>
              </a:rPr>
              <a:t>Bavorsko</a:t>
            </a:r>
            <a:r>
              <a:rPr lang="cs-CZ" dirty="0"/>
              <a:t> náklady na obranu stád v hodnotě 327 milionů EUR u pořízení vybavení a 28 - 43 milionů EUR každoročních následných nákladů.</a:t>
            </a:r>
          </a:p>
          <a:p>
            <a:r>
              <a:rPr lang="cs-CZ" dirty="0"/>
              <a:t>Bavorsko je jak rozlohou, tak počtem obyvatel srovnatelné s Českou republikou</a:t>
            </a:r>
          </a:p>
          <a:p>
            <a:r>
              <a:rPr lang="cs-CZ" dirty="0"/>
              <a:t>To znamená </a:t>
            </a:r>
            <a:r>
              <a:rPr lang="cs-CZ" b="1" dirty="0">
                <a:solidFill>
                  <a:srgbClr val="FF0000"/>
                </a:solidFill>
              </a:rPr>
              <a:t>8,2 miliardy korun investic do plotů a další 1 miliardu ročně </a:t>
            </a:r>
            <a:r>
              <a:rPr lang="cs-CZ" dirty="0"/>
              <a:t>na údržbu</a:t>
            </a:r>
          </a:p>
        </p:txBody>
      </p:sp>
      <p:sp>
        <p:nvSpPr>
          <p:cNvPr id="4" name="Zástupný symbol pro číslo snímku 3"/>
          <p:cNvSpPr>
            <a:spLocks noGrp="1"/>
          </p:cNvSpPr>
          <p:nvPr>
            <p:ph type="sldNum" sz="quarter" idx="12"/>
          </p:nvPr>
        </p:nvSpPr>
        <p:spPr/>
        <p:txBody>
          <a:bodyPr/>
          <a:lstStyle/>
          <a:p>
            <a:fld id="{4FAB73BC-B049-4115-A692-8D63A059BFB8}" type="slidenum">
              <a:rPr lang="en-US" smtClean="0"/>
              <a:pPr/>
              <a:t>62</a:t>
            </a:fld>
            <a:endParaRPr lang="en-US" dirty="0"/>
          </a:p>
        </p:txBody>
      </p:sp>
      <p:pic>
        <p:nvPicPr>
          <p:cNvPr id="5" name="Obrázek 4" descr="bavorsko.png"/>
          <p:cNvPicPr>
            <a:picLocks noChangeAspect="1"/>
          </p:cNvPicPr>
          <p:nvPr/>
        </p:nvPicPr>
        <p:blipFill>
          <a:blip r:embed="rId2" cstate="print"/>
          <a:stretch>
            <a:fillRect/>
          </a:stretch>
        </p:blipFill>
        <p:spPr>
          <a:xfrm>
            <a:off x="4503654" y="3861429"/>
            <a:ext cx="3184693" cy="2765203"/>
          </a:xfrm>
          <a:prstGeom prst="rect">
            <a:avLst/>
          </a:prstGeom>
        </p:spPr>
      </p:pic>
      <p:sp>
        <p:nvSpPr>
          <p:cNvPr id="9" name="Obdélník 8">
            <a:extLst>
              <a:ext uri="{FF2B5EF4-FFF2-40B4-BE49-F238E27FC236}">
                <a16:creationId xmlns:a16="http://schemas.microsoft.com/office/drawing/2014/main" xmlns="" id="{42D74F07-E41D-45E4-AFF8-9FD68EC15612}"/>
              </a:ext>
            </a:extLst>
          </p:cNvPr>
          <p:cNvSpPr/>
          <p:nvPr/>
        </p:nvSpPr>
        <p:spPr>
          <a:xfrm>
            <a:off x="4417074" y="6596748"/>
            <a:ext cx="3103667" cy="307777"/>
          </a:xfrm>
          <a:prstGeom prst="rect">
            <a:avLst/>
          </a:prstGeom>
        </p:spPr>
        <p:txBody>
          <a:bodyPr wrap="square">
            <a:spAutoFit/>
          </a:bodyPr>
          <a:lstStyle/>
          <a:p>
            <a:r>
              <a:rPr lang="cs-CZ" sz="700" i="1" dirty="0"/>
              <a:t>Zdroj obrázku: https://www.topagrar.com/panorama/news/das-kosten-zaeune-und-schutzhunde-10558539.html?utm_content=start</a:t>
            </a:r>
          </a:p>
        </p:txBody>
      </p:sp>
      <p:sp>
        <p:nvSpPr>
          <p:cNvPr id="10" name="TextovéPole 9"/>
          <p:cNvSpPr txBox="1"/>
          <p:nvPr/>
        </p:nvSpPr>
        <p:spPr>
          <a:xfrm>
            <a:off x="9373917" y="6596747"/>
            <a:ext cx="2844048" cy="307777"/>
          </a:xfrm>
          <a:prstGeom prst="rect">
            <a:avLst/>
          </a:prstGeom>
          <a:noFill/>
        </p:spPr>
        <p:txBody>
          <a:bodyPr wrap="square" rtlCol="0">
            <a:spAutoFit/>
          </a:bodyPr>
          <a:lstStyle/>
          <a:p>
            <a:r>
              <a:rPr lang="cs-CZ" sz="700" dirty="0"/>
              <a:t>https://www.topagrar.com/panorama/news/</a:t>
            </a:r>
          </a:p>
          <a:p>
            <a:r>
              <a:rPr lang="cs-CZ" sz="700" dirty="0"/>
              <a:t>das-kosten-zaeune-und-schutzhunde-10558539.html?utm_content=start</a:t>
            </a:r>
          </a:p>
        </p:txBody>
      </p:sp>
      <p:pic>
        <p:nvPicPr>
          <p:cNvPr id="11" name="Obrázek 10" descr="JAN6cb53b_Clipboard01.jpg"/>
          <p:cNvPicPr>
            <a:picLocks noChangeAspect="1"/>
          </p:cNvPicPr>
          <p:nvPr/>
        </p:nvPicPr>
        <p:blipFill>
          <a:blip r:embed="rId3" cstate="print"/>
          <a:stretch>
            <a:fillRect/>
          </a:stretch>
        </p:blipFill>
        <p:spPr>
          <a:xfrm>
            <a:off x="551384" y="4437112"/>
            <a:ext cx="2739008" cy="1883068"/>
          </a:xfrm>
          <a:prstGeom prst="rect">
            <a:avLst/>
          </a:prstGeom>
        </p:spPr>
      </p:pic>
      <p:pic>
        <p:nvPicPr>
          <p:cNvPr id="12" name="Obrázek 11" descr="map_german_states.jpg"/>
          <p:cNvPicPr>
            <a:picLocks noChangeAspect="1"/>
          </p:cNvPicPr>
          <p:nvPr/>
        </p:nvPicPr>
        <p:blipFill>
          <a:blip r:embed="rId4" cstate="print"/>
          <a:stretch>
            <a:fillRect/>
          </a:stretch>
        </p:blipFill>
        <p:spPr>
          <a:xfrm>
            <a:off x="9336360" y="3717032"/>
            <a:ext cx="2119324" cy="2852936"/>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4FAB73BC-B049-4115-A692-8D63A059BFB8}" type="slidenum">
              <a:rPr lang="en-US" smtClean="0"/>
              <a:pPr/>
              <a:t>63</a:t>
            </a:fld>
            <a:endParaRPr lang="en-US" dirty="0"/>
          </a:p>
        </p:txBody>
      </p:sp>
      <p:sp>
        <p:nvSpPr>
          <p:cNvPr id="11" name="TextovéPole 10"/>
          <p:cNvSpPr txBox="1"/>
          <p:nvPr/>
        </p:nvSpPr>
        <p:spPr>
          <a:xfrm>
            <a:off x="7679846" y="2636913"/>
            <a:ext cx="3673954" cy="646331"/>
          </a:xfrm>
          <a:prstGeom prst="rect">
            <a:avLst/>
          </a:prstGeom>
          <a:noFill/>
        </p:spPr>
        <p:txBody>
          <a:bodyPr wrap="square" rtlCol="0">
            <a:spAutoFit/>
          </a:bodyPr>
          <a:lstStyle/>
          <a:p>
            <a:r>
              <a:rPr lang="cs-CZ" dirty="0"/>
              <a:t>   </a:t>
            </a:r>
            <a:r>
              <a:rPr lang="cs-CZ" b="1" dirty="0"/>
              <a:t>Sdružení ochrany přírody Německa</a:t>
            </a:r>
          </a:p>
          <a:p>
            <a:endParaRPr lang="cs-CZ" dirty="0"/>
          </a:p>
        </p:txBody>
      </p:sp>
      <p:sp>
        <p:nvSpPr>
          <p:cNvPr id="12" name="TextovéPole 11"/>
          <p:cNvSpPr txBox="1"/>
          <p:nvPr/>
        </p:nvSpPr>
        <p:spPr>
          <a:xfrm>
            <a:off x="3371706" y="373843"/>
            <a:ext cx="5448588" cy="492443"/>
          </a:xfrm>
          <a:prstGeom prst="rect">
            <a:avLst/>
          </a:prstGeom>
          <a:noFill/>
        </p:spPr>
        <p:txBody>
          <a:bodyPr wrap="square" rtlCol="0">
            <a:spAutoFit/>
          </a:bodyPr>
          <a:lstStyle/>
          <a:p>
            <a:pPr algn="ctr"/>
            <a:r>
              <a:rPr lang="cs-CZ" sz="2600" dirty="0">
                <a:solidFill>
                  <a:srgbClr val="FF0000"/>
                </a:solidFill>
              </a:rPr>
              <a:t> </a:t>
            </a:r>
            <a:r>
              <a:rPr lang="cs-CZ" sz="2600" b="1" dirty="0">
                <a:solidFill>
                  <a:srgbClr val="FF0000"/>
                </a:solidFill>
              </a:rPr>
              <a:t>Projekt „</a:t>
            </a:r>
            <a:r>
              <a:rPr lang="cs-CZ" sz="2600" b="1" dirty="0" err="1">
                <a:solidFill>
                  <a:srgbClr val="FF0000"/>
                </a:solidFill>
              </a:rPr>
              <a:t>Willkommen</a:t>
            </a:r>
            <a:r>
              <a:rPr lang="cs-CZ" sz="2600" b="1" dirty="0">
                <a:solidFill>
                  <a:srgbClr val="FF0000"/>
                </a:solidFill>
              </a:rPr>
              <a:t> Wolf“ od NABU</a:t>
            </a:r>
          </a:p>
        </p:txBody>
      </p:sp>
      <p:sp>
        <p:nvSpPr>
          <p:cNvPr id="13" name="TextovéPole 12"/>
          <p:cNvSpPr txBox="1"/>
          <p:nvPr/>
        </p:nvSpPr>
        <p:spPr>
          <a:xfrm>
            <a:off x="479376" y="1187893"/>
            <a:ext cx="27216073" cy="1415772"/>
          </a:xfrm>
          <a:prstGeom prst="rect">
            <a:avLst/>
          </a:prstGeom>
          <a:noFill/>
        </p:spPr>
        <p:txBody>
          <a:bodyPr wrap="square" rtlCol="0">
            <a:spAutoFit/>
          </a:bodyPr>
          <a:lstStyle/>
          <a:p>
            <a:pPr marL="285750" indent="-285750">
              <a:buFont typeface="Arial" panose="020B0604020202020204" pitchFamily="34" charset="0"/>
              <a:buChar char="•"/>
            </a:pPr>
            <a:r>
              <a:rPr lang="cs-CZ" sz="2000" dirty="0"/>
              <a:t>V roce 2014 obdržel celkem 32,2 milionu EUR z členských příspěvků, darů</a:t>
            </a:r>
            <a:br>
              <a:rPr lang="cs-CZ" sz="2000" dirty="0"/>
            </a:br>
            <a:r>
              <a:rPr lang="cs-CZ" sz="2000" dirty="0"/>
              <a:t>a veřejných dotací, z nichž značná část byla použita na propagaci vlka veřejnosti</a:t>
            </a:r>
          </a:p>
          <a:p>
            <a:pPr marL="285750" indent="-285750">
              <a:buFont typeface="Arial" panose="020B0604020202020204" pitchFamily="34" charset="0"/>
              <a:buChar char="•"/>
            </a:pPr>
            <a:r>
              <a:rPr lang="cs-CZ" sz="2000" dirty="0"/>
              <a:t>V celém Německu je v současnosti zaměstnáno 450 „Vlčích ambasadorů (poradců)“</a:t>
            </a:r>
          </a:p>
          <a:p>
            <a:r>
              <a:rPr lang="cs-CZ" sz="2600" dirty="0"/>
              <a:t> </a:t>
            </a:r>
          </a:p>
        </p:txBody>
      </p:sp>
      <p:sp>
        <p:nvSpPr>
          <p:cNvPr id="3" name="Obdélník 2">
            <a:extLst>
              <a:ext uri="{FF2B5EF4-FFF2-40B4-BE49-F238E27FC236}">
                <a16:creationId xmlns:a16="http://schemas.microsoft.com/office/drawing/2014/main" xmlns="" id="{5130824E-E42B-42B5-A1E2-5090F6172996}"/>
              </a:ext>
            </a:extLst>
          </p:cNvPr>
          <p:cNvSpPr/>
          <p:nvPr/>
        </p:nvSpPr>
        <p:spPr>
          <a:xfrm>
            <a:off x="8106519" y="4581128"/>
            <a:ext cx="3168352" cy="307777"/>
          </a:xfrm>
          <a:prstGeom prst="rect">
            <a:avLst/>
          </a:prstGeom>
        </p:spPr>
        <p:txBody>
          <a:bodyPr wrap="square">
            <a:spAutoFit/>
          </a:bodyPr>
          <a:lstStyle/>
          <a:p>
            <a:r>
              <a:rPr lang="cs-CZ" sz="700" i="1" dirty="0"/>
              <a:t>Zdroj obrázku: https://www.topagrar.com/panorama/news/das-kosten-zaeune-und-schutzhunde-10558539.html?utm_content=start</a:t>
            </a:r>
          </a:p>
        </p:txBody>
      </p:sp>
      <p:sp>
        <p:nvSpPr>
          <p:cNvPr id="9" name="TextovéPole 8"/>
          <p:cNvSpPr txBox="1"/>
          <p:nvPr/>
        </p:nvSpPr>
        <p:spPr>
          <a:xfrm>
            <a:off x="9764274" y="6597352"/>
            <a:ext cx="2520280" cy="307777"/>
          </a:xfrm>
          <a:prstGeom prst="rect">
            <a:avLst/>
          </a:prstGeom>
          <a:noFill/>
        </p:spPr>
        <p:txBody>
          <a:bodyPr wrap="square" rtlCol="0">
            <a:spAutoFit/>
          </a:bodyPr>
          <a:lstStyle/>
          <a:p>
            <a:r>
              <a:rPr lang="cs-CZ" sz="700" dirty="0"/>
              <a:t>https://www.welt.de/politik/deutschland/article146073348/Warum-unser-Umgang-mit-Woelfen-extrem-gefaehrlich-ist.html</a:t>
            </a:r>
          </a:p>
        </p:txBody>
      </p:sp>
      <p:pic>
        <p:nvPicPr>
          <p:cNvPr id="7" name="Zástupný symbol pro obsah 6" descr="poradci Německo – kopie.png"/>
          <p:cNvPicPr>
            <a:picLocks noGrp="1" noChangeAspect="1"/>
          </p:cNvPicPr>
          <p:nvPr>
            <p:ph idx="1"/>
          </p:nvPr>
        </p:nvPicPr>
        <p:blipFill>
          <a:blip r:embed="rId2" cstate="print"/>
          <a:stretch>
            <a:fillRect/>
          </a:stretch>
        </p:blipFill>
        <p:spPr>
          <a:xfrm>
            <a:off x="119336" y="2564904"/>
            <a:ext cx="4129661" cy="3511163"/>
          </a:xfrm>
        </p:spPr>
      </p:pic>
      <p:pic>
        <p:nvPicPr>
          <p:cNvPr id="16" name="Obrázek 15" descr="th (22).jpg"/>
          <p:cNvPicPr>
            <a:picLocks noChangeAspect="1"/>
          </p:cNvPicPr>
          <p:nvPr/>
        </p:nvPicPr>
        <p:blipFill>
          <a:blip r:embed="rId3" cstate="print"/>
          <a:stretch>
            <a:fillRect/>
          </a:stretch>
        </p:blipFill>
        <p:spPr>
          <a:xfrm>
            <a:off x="8112224" y="3282366"/>
            <a:ext cx="3614936" cy="1339169"/>
          </a:xfrm>
          <a:prstGeom prst="rect">
            <a:avLst/>
          </a:prstGeom>
        </p:spPr>
      </p:pic>
      <p:pic>
        <p:nvPicPr>
          <p:cNvPr id="14" name="Obrázek 13" descr="wil.png"/>
          <p:cNvPicPr>
            <a:picLocks noChangeAspect="1"/>
          </p:cNvPicPr>
          <p:nvPr/>
        </p:nvPicPr>
        <p:blipFill>
          <a:blip r:embed="rId4" cstate="print"/>
          <a:stretch>
            <a:fillRect/>
          </a:stretch>
        </p:blipFill>
        <p:spPr>
          <a:xfrm>
            <a:off x="4727848" y="2112174"/>
            <a:ext cx="3024336" cy="4681286"/>
          </a:xfrm>
          <a:prstGeom prst="rect">
            <a:avLst/>
          </a:prstGeom>
        </p:spPr>
      </p:pic>
      <p:pic>
        <p:nvPicPr>
          <p:cNvPr id="15" name="Obrázek 14" descr="33-Wölfe-620x350.jpg"/>
          <p:cNvPicPr>
            <a:picLocks noChangeAspect="1"/>
          </p:cNvPicPr>
          <p:nvPr/>
        </p:nvPicPr>
        <p:blipFill>
          <a:blip r:embed="rId5" cstate="print"/>
          <a:stretch>
            <a:fillRect/>
          </a:stretch>
        </p:blipFill>
        <p:spPr>
          <a:xfrm>
            <a:off x="8472264" y="4869160"/>
            <a:ext cx="3024758" cy="1707525"/>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C08A7E13-14B2-40D2-841B-BDCE9516155A}"/>
              </a:ext>
            </a:extLst>
          </p:cNvPr>
          <p:cNvSpPr>
            <a:spLocks noGrp="1"/>
          </p:cNvSpPr>
          <p:nvPr>
            <p:ph type="title"/>
          </p:nvPr>
        </p:nvSpPr>
        <p:spPr>
          <a:xfrm>
            <a:off x="843149" y="136525"/>
            <a:ext cx="10515600" cy="1325563"/>
          </a:xfrm>
        </p:spPr>
        <p:txBody>
          <a:bodyPr/>
          <a:lstStyle/>
          <a:p>
            <a:pPr algn="ctr"/>
            <a:r>
              <a:rPr lang="cs-CZ" b="1" dirty="0"/>
              <a:t>Pastevečtí psi</a:t>
            </a:r>
          </a:p>
        </p:txBody>
      </p:sp>
      <p:sp>
        <p:nvSpPr>
          <p:cNvPr id="4" name="Zástupný symbol pro číslo snímku 3">
            <a:extLst>
              <a:ext uri="{FF2B5EF4-FFF2-40B4-BE49-F238E27FC236}">
                <a16:creationId xmlns:a16="http://schemas.microsoft.com/office/drawing/2014/main" xmlns="" id="{D2E70DC4-9B2E-435F-9508-33EC59B20161}"/>
              </a:ext>
            </a:extLst>
          </p:cNvPr>
          <p:cNvSpPr>
            <a:spLocks noGrp="1"/>
          </p:cNvSpPr>
          <p:nvPr>
            <p:ph type="sldNum" sz="quarter" idx="12"/>
          </p:nvPr>
        </p:nvSpPr>
        <p:spPr/>
        <p:txBody>
          <a:bodyPr/>
          <a:lstStyle/>
          <a:p>
            <a:fld id="{4FAB73BC-B049-4115-A692-8D63A059BFB8}" type="slidenum">
              <a:rPr lang="en-US" smtClean="0"/>
              <a:pPr/>
              <a:t>64</a:t>
            </a:fld>
            <a:endParaRPr lang="en-US" dirty="0"/>
          </a:p>
        </p:txBody>
      </p:sp>
      <p:sp>
        <p:nvSpPr>
          <p:cNvPr id="5" name="Zástupný symbol pro obsah 2">
            <a:extLst>
              <a:ext uri="{FF2B5EF4-FFF2-40B4-BE49-F238E27FC236}">
                <a16:creationId xmlns:a16="http://schemas.microsoft.com/office/drawing/2014/main" xmlns="" id="{48A3E993-4F3E-496B-AF01-27E6569BB969}"/>
              </a:ext>
            </a:extLst>
          </p:cNvPr>
          <p:cNvSpPr>
            <a:spLocks noGrp="1"/>
          </p:cNvSpPr>
          <p:nvPr>
            <p:ph idx="1"/>
          </p:nvPr>
        </p:nvSpPr>
        <p:spPr>
          <a:xfrm>
            <a:off x="715105" y="1419510"/>
            <a:ext cx="11109498" cy="5259387"/>
          </a:xfrm>
        </p:spPr>
        <p:txBody>
          <a:bodyPr>
            <a:normAutofit/>
          </a:bodyPr>
          <a:lstStyle/>
          <a:p>
            <a:r>
              <a:rPr lang="cs-CZ" dirty="0"/>
              <a:t>Útokům vlka dokáží poměrně dobře zamezit nejméně 2 pastevečtí psi na 100 ovcí. V kombinací s doporučeným oplocením jsou tito psi velký hazard</a:t>
            </a:r>
          </a:p>
          <a:p>
            <a:r>
              <a:rPr lang="cs-CZ" dirty="0"/>
              <a:t>Kolem mnoha pastvin vede turistická cesta, kde se v pastevní sezoně pohybuje až stovky turistů denně, v létě mnoho táborů s dětmi, dále po celý rok desítky psů a jezdců na koních</a:t>
            </a:r>
          </a:p>
          <a:p>
            <a:r>
              <a:rPr lang="cs-CZ" dirty="0"/>
              <a:t>Není možné naší krajinu a situaci porovnávat s horskými oblastmi v Turecku, Rumunsku a v podobných zemích</a:t>
            </a:r>
          </a:p>
          <a:p>
            <a:pPr>
              <a:lnSpc>
                <a:spcPct val="100000"/>
              </a:lnSpc>
            </a:pPr>
            <a:r>
              <a:rPr lang="cs-CZ" b="1" dirty="0">
                <a:solidFill>
                  <a:srgbClr val="FF0000"/>
                </a:solidFill>
              </a:rPr>
              <a:t>Ve výsledku by mnohem větší nebezpečí</a:t>
            </a:r>
            <a:br>
              <a:rPr lang="cs-CZ" b="1" dirty="0">
                <a:solidFill>
                  <a:srgbClr val="FF0000"/>
                </a:solidFill>
              </a:rPr>
            </a:br>
            <a:r>
              <a:rPr lang="cs-CZ" b="1" dirty="0">
                <a:solidFill>
                  <a:srgbClr val="FF0000"/>
                </a:solidFill>
              </a:rPr>
              <a:t>pro okolí znamenaly smečky pasteveckých </a:t>
            </a:r>
            <a:br>
              <a:rPr lang="cs-CZ" b="1" dirty="0">
                <a:solidFill>
                  <a:srgbClr val="FF0000"/>
                </a:solidFill>
              </a:rPr>
            </a:br>
            <a:r>
              <a:rPr lang="cs-CZ" b="1" dirty="0">
                <a:solidFill>
                  <a:srgbClr val="FF0000"/>
                </a:solidFill>
              </a:rPr>
              <a:t>psů než samotní vlci</a:t>
            </a:r>
          </a:p>
          <a:p>
            <a:pPr>
              <a:lnSpc>
                <a:spcPct val="100000"/>
              </a:lnSpc>
              <a:buNone/>
            </a:pPr>
            <a:r>
              <a:rPr lang="cs-CZ" dirty="0"/>
              <a:t>  </a:t>
            </a:r>
          </a:p>
        </p:txBody>
      </p:sp>
      <p:pic>
        <p:nvPicPr>
          <p:cNvPr id="9" name="Obrázek 8" descr="th (27).jpg"/>
          <p:cNvPicPr>
            <a:picLocks noChangeAspect="1"/>
          </p:cNvPicPr>
          <p:nvPr/>
        </p:nvPicPr>
        <p:blipFill>
          <a:blip r:embed="rId2" cstate="print"/>
          <a:stretch>
            <a:fillRect/>
          </a:stretch>
        </p:blipFill>
        <p:spPr>
          <a:xfrm>
            <a:off x="8141816" y="4012171"/>
            <a:ext cx="3697187" cy="2780928"/>
          </a:xfrm>
          <a:prstGeom prst="rect">
            <a:avLst/>
          </a:prstGeom>
        </p:spPr>
      </p:pic>
      <p:pic>
        <p:nvPicPr>
          <p:cNvPr id="6" name="Obrázek 5" descr="dog_chasing_cyclist.gif"/>
          <p:cNvPicPr>
            <a:picLocks noChangeAspect="1"/>
          </p:cNvPicPr>
          <p:nvPr/>
        </p:nvPicPr>
        <p:blipFill>
          <a:blip r:embed="rId3" cstate="print"/>
          <a:stretch>
            <a:fillRect/>
          </a:stretch>
        </p:blipFill>
        <p:spPr>
          <a:xfrm>
            <a:off x="4295800" y="5373216"/>
            <a:ext cx="2549649" cy="1332061"/>
          </a:xfrm>
          <a:prstGeom prst="rect">
            <a:avLst/>
          </a:prstGeom>
        </p:spPr>
      </p:pic>
    </p:spTree>
    <p:extLst>
      <p:ext uri="{BB962C8B-B14F-4D97-AF65-F5344CB8AC3E}">
        <p14:creationId xmlns:p14="http://schemas.microsoft.com/office/powerpoint/2010/main" val="288468214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65</a:t>
            </a:fld>
            <a:endParaRPr lang="en-US" dirty="0"/>
          </a:p>
        </p:txBody>
      </p:sp>
      <p:pic>
        <p:nvPicPr>
          <p:cNvPr id="3" name="Zástupný symbol pro obsah 4" descr="lovecky_pes.jpg"/>
          <p:cNvPicPr>
            <a:picLocks noChangeAspect="1"/>
          </p:cNvPicPr>
          <p:nvPr/>
        </p:nvPicPr>
        <p:blipFill>
          <a:blip r:embed="rId2" cstate="print"/>
          <a:stretch>
            <a:fillRect/>
          </a:stretch>
        </p:blipFill>
        <p:spPr>
          <a:xfrm>
            <a:off x="2855640" y="1361692"/>
            <a:ext cx="6480720" cy="5496308"/>
          </a:xfrm>
          <a:prstGeom prst="rect">
            <a:avLst/>
          </a:prstGeom>
        </p:spPr>
      </p:pic>
      <p:sp>
        <p:nvSpPr>
          <p:cNvPr id="4" name="TextovéPole 3"/>
          <p:cNvSpPr txBox="1"/>
          <p:nvPr/>
        </p:nvSpPr>
        <p:spPr>
          <a:xfrm>
            <a:off x="479376" y="332656"/>
            <a:ext cx="11305256" cy="954107"/>
          </a:xfrm>
          <a:prstGeom prst="rect">
            <a:avLst/>
          </a:prstGeom>
          <a:noFill/>
        </p:spPr>
        <p:txBody>
          <a:bodyPr wrap="square" rtlCol="0">
            <a:spAutoFit/>
          </a:bodyPr>
          <a:lstStyle/>
          <a:p>
            <a:pPr algn="ctr"/>
            <a:r>
              <a:rPr lang="cs-CZ" sz="2800" b="1" dirty="0" smtClean="0">
                <a:solidFill>
                  <a:srgbClr val="FF0000"/>
                </a:solidFill>
              </a:rPr>
              <a:t>Ne každé štěně se ukáže jako vhodné pro samostatnou práci</a:t>
            </a:r>
          </a:p>
          <a:p>
            <a:pPr algn="ctr"/>
            <a:r>
              <a:rPr lang="cs-CZ" sz="2800" b="1" dirty="0" smtClean="0">
                <a:solidFill>
                  <a:srgbClr val="FF0000"/>
                </a:solidFill>
              </a:rPr>
              <a:t> </a:t>
            </a:r>
            <a:r>
              <a:rPr lang="cs-CZ" sz="2800" b="1" dirty="0" smtClean="0">
                <a:solidFill>
                  <a:srgbClr val="FF0000"/>
                </a:solidFill>
                <a:sym typeface="Wingdings" panose="05000000000000000000" pitchFamily="2" charset="2"/>
              </a:rPr>
              <a:t></a:t>
            </a:r>
            <a:endParaRPr lang="cs-CZ" sz="2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66</a:t>
            </a:fld>
            <a:endParaRPr lang="en-US" dirty="0"/>
          </a:p>
        </p:txBody>
      </p:sp>
      <p:pic>
        <p:nvPicPr>
          <p:cNvPr id="3" name="Obrázek 2" descr="3945543134_cc0dc78b1e_b.jpg"/>
          <p:cNvPicPr>
            <a:picLocks noChangeAspect="1"/>
          </p:cNvPicPr>
          <p:nvPr/>
        </p:nvPicPr>
        <p:blipFill>
          <a:blip r:embed="rId2" cstate="print"/>
          <a:stretch>
            <a:fillRect/>
          </a:stretch>
        </p:blipFill>
        <p:spPr>
          <a:xfrm>
            <a:off x="2207568" y="980728"/>
            <a:ext cx="8064896" cy="5536740"/>
          </a:xfrm>
          <a:prstGeom prst="rect">
            <a:avLst/>
          </a:prstGeom>
        </p:spPr>
      </p:pic>
      <p:sp>
        <p:nvSpPr>
          <p:cNvPr id="4" name="TextovéPole 3"/>
          <p:cNvSpPr txBox="1"/>
          <p:nvPr/>
        </p:nvSpPr>
        <p:spPr>
          <a:xfrm>
            <a:off x="3791744" y="404664"/>
            <a:ext cx="4392488" cy="861774"/>
          </a:xfrm>
          <a:prstGeom prst="rect">
            <a:avLst/>
          </a:prstGeom>
          <a:noFill/>
        </p:spPr>
        <p:txBody>
          <a:bodyPr wrap="square" rtlCol="0">
            <a:spAutoFit/>
          </a:bodyPr>
          <a:lstStyle/>
          <a:p>
            <a:pPr algn="ctr"/>
            <a:r>
              <a:rPr lang="cs-CZ" sz="3200" dirty="0" smtClean="0">
                <a:solidFill>
                  <a:srgbClr val="FF0000"/>
                </a:solidFill>
              </a:rPr>
              <a:t>Pak ho dáme do útulku ?</a:t>
            </a:r>
          </a:p>
          <a:p>
            <a:endParaRPr lang="cs-CZ"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67</a:t>
            </a:fld>
            <a:endParaRPr lang="en-US" dirty="0"/>
          </a:p>
        </p:txBody>
      </p:sp>
      <p:pic>
        <p:nvPicPr>
          <p:cNvPr id="3" name="Obrázek 2" descr="DzOte7jX0AIYy2j.jpg"/>
          <p:cNvPicPr>
            <a:picLocks noChangeAspect="1"/>
          </p:cNvPicPr>
          <p:nvPr/>
        </p:nvPicPr>
        <p:blipFill>
          <a:blip r:embed="rId2" cstate="print"/>
          <a:stretch>
            <a:fillRect/>
          </a:stretch>
        </p:blipFill>
        <p:spPr>
          <a:xfrm>
            <a:off x="0" y="0"/>
            <a:ext cx="3168352" cy="3656662"/>
          </a:xfrm>
          <a:prstGeom prst="rect">
            <a:avLst/>
          </a:prstGeom>
        </p:spPr>
      </p:pic>
      <p:pic>
        <p:nvPicPr>
          <p:cNvPr id="4" name="Obrázek 3" descr="DzOtevjXcAAqOgH.jpg"/>
          <p:cNvPicPr>
            <a:picLocks noChangeAspect="1"/>
          </p:cNvPicPr>
          <p:nvPr/>
        </p:nvPicPr>
        <p:blipFill>
          <a:blip r:embed="rId3" cstate="print"/>
          <a:stretch>
            <a:fillRect/>
          </a:stretch>
        </p:blipFill>
        <p:spPr>
          <a:xfrm>
            <a:off x="3942528" y="764704"/>
            <a:ext cx="4306945" cy="5328592"/>
          </a:xfrm>
          <a:prstGeom prst="rect">
            <a:avLst/>
          </a:prstGeom>
        </p:spPr>
      </p:pic>
      <p:pic>
        <p:nvPicPr>
          <p:cNvPr id="5" name="Obrázek 4" descr="12998094_f520.jpg"/>
          <p:cNvPicPr>
            <a:picLocks noChangeAspect="1"/>
          </p:cNvPicPr>
          <p:nvPr/>
        </p:nvPicPr>
        <p:blipFill>
          <a:blip r:embed="rId4" cstate="print"/>
          <a:stretch>
            <a:fillRect/>
          </a:stretch>
        </p:blipFill>
        <p:spPr>
          <a:xfrm>
            <a:off x="8707388" y="6787"/>
            <a:ext cx="3484612" cy="3229967"/>
          </a:xfrm>
          <a:prstGeom prst="rect">
            <a:avLst/>
          </a:prstGeom>
        </p:spPr>
      </p:pic>
      <p:pic>
        <p:nvPicPr>
          <p:cNvPr id="6" name="Obrázek 5" descr="Dog-Collar-5.jpg"/>
          <p:cNvPicPr>
            <a:picLocks noChangeAspect="1"/>
          </p:cNvPicPr>
          <p:nvPr/>
        </p:nvPicPr>
        <p:blipFill>
          <a:blip r:embed="rId5" cstate="print"/>
          <a:stretch>
            <a:fillRect/>
          </a:stretch>
        </p:blipFill>
        <p:spPr>
          <a:xfrm>
            <a:off x="8704204" y="3324003"/>
            <a:ext cx="3484612" cy="3526219"/>
          </a:xfrm>
          <a:prstGeom prst="rect">
            <a:avLst/>
          </a:prstGeom>
        </p:spPr>
      </p:pic>
      <p:pic>
        <p:nvPicPr>
          <p:cNvPr id="8" name="Obrázek 7" descr="spike-300x295.jpg"/>
          <p:cNvPicPr>
            <a:picLocks noChangeAspect="1"/>
          </p:cNvPicPr>
          <p:nvPr/>
        </p:nvPicPr>
        <p:blipFill>
          <a:blip r:embed="rId6" cstate="print"/>
          <a:stretch>
            <a:fillRect/>
          </a:stretch>
        </p:blipFill>
        <p:spPr>
          <a:xfrm>
            <a:off x="0" y="3733998"/>
            <a:ext cx="3168352" cy="3115546"/>
          </a:xfrm>
          <a:prstGeom prst="rect">
            <a:avLst/>
          </a:prstGeo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68</a:t>
            </a:fld>
            <a:endParaRPr lang="en-US" dirty="0"/>
          </a:p>
        </p:txBody>
      </p:sp>
      <p:pic>
        <p:nvPicPr>
          <p:cNvPr id="3" name="Obrázek 2" descr="23ffd8b6d267fa7c792cdee00fd8177f.jpg"/>
          <p:cNvPicPr>
            <a:picLocks noChangeAspect="1"/>
          </p:cNvPicPr>
          <p:nvPr/>
        </p:nvPicPr>
        <p:blipFill>
          <a:blip r:embed="rId2" cstate="print"/>
          <a:stretch>
            <a:fillRect/>
          </a:stretch>
        </p:blipFill>
        <p:spPr>
          <a:xfrm>
            <a:off x="7584504" y="3573016"/>
            <a:ext cx="3071664" cy="3227850"/>
          </a:xfrm>
          <a:prstGeom prst="rect">
            <a:avLst/>
          </a:prstGeom>
        </p:spPr>
      </p:pic>
      <p:pic>
        <p:nvPicPr>
          <p:cNvPr id="4" name="Obrázek 3" descr="N0cItU2Rmg4-_-yaanm-bir-kangal-hikayesi-ibretlik-izler.jpg"/>
          <p:cNvPicPr>
            <a:picLocks noChangeAspect="1"/>
          </p:cNvPicPr>
          <p:nvPr/>
        </p:nvPicPr>
        <p:blipFill>
          <a:blip r:embed="rId3" cstate="print"/>
          <a:stretch>
            <a:fillRect/>
          </a:stretch>
        </p:blipFill>
        <p:spPr>
          <a:xfrm>
            <a:off x="785664" y="116632"/>
            <a:ext cx="4572000" cy="3429000"/>
          </a:xfrm>
          <a:prstGeom prst="rect">
            <a:avLst/>
          </a:prstGeom>
        </p:spPr>
      </p:pic>
      <p:pic>
        <p:nvPicPr>
          <p:cNvPr id="5" name="Obrázek 4" descr="th.jpg"/>
          <p:cNvPicPr>
            <a:picLocks noChangeAspect="1"/>
          </p:cNvPicPr>
          <p:nvPr/>
        </p:nvPicPr>
        <p:blipFill>
          <a:blip r:embed="rId4" cstate="print"/>
          <a:stretch>
            <a:fillRect/>
          </a:stretch>
        </p:blipFill>
        <p:spPr>
          <a:xfrm>
            <a:off x="1255280" y="3868485"/>
            <a:ext cx="3632767" cy="2636912"/>
          </a:xfrm>
          <a:prstGeom prst="rect">
            <a:avLst/>
          </a:prstGeom>
        </p:spPr>
      </p:pic>
      <p:pic>
        <p:nvPicPr>
          <p:cNvPr id="6" name="Obrázek 5" descr="hqdefault.jpg"/>
          <p:cNvPicPr>
            <a:picLocks noChangeAspect="1"/>
          </p:cNvPicPr>
          <p:nvPr/>
        </p:nvPicPr>
        <p:blipFill>
          <a:blip r:embed="rId5" cstate="print"/>
          <a:stretch>
            <a:fillRect/>
          </a:stretch>
        </p:blipFill>
        <p:spPr>
          <a:xfrm>
            <a:off x="6834336" y="105811"/>
            <a:ext cx="4572000" cy="3429000"/>
          </a:xfrm>
          <a:prstGeom prst="rect">
            <a:avLst/>
          </a:prstGeo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69</a:t>
            </a:fld>
            <a:endParaRPr lang="en-US" dirty="0"/>
          </a:p>
        </p:txBody>
      </p:sp>
      <p:pic>
        <p:nvPicPr>
          <p:cNvPr id="3" name="Obrázek 2" descr="DzNGtN3WkAI6389.jpg"/>
          <p:cNvPicPr>
            <a:picLocks noChangeAspect="1"/>
          </p:cNvPicPr>
          <p:nvPr/>
        </p:nvPicPr>
        <p:blipFill>
          <a:blip r:embed="rId2" cstate="print"/>
          <a:stretch>
            <a:fillRect/>
          </a:stretch>
        </p:blipFill>
        <p:spPr>
          <a:xfrm>
            <a:off x="0" y="-3748"/>
            <a:ext cx="4320480" cy="3792788"/>
          </a:xfrm>
          <a:prstGeom prst="rect">
            <a:avLst/>
          </a:prstGeom>
        </p:spPr>
      </p:pic>
      <p:pic>
        <p:nvPicPr>
          <p:cNvPr id="4" name="Obrázek 3" descr="pes d.jpg"/>
          <p:cNvPicPr>
            <a:picLocks noChangeAspect="1"/>
          </p:cNvPicPr>
          <p:nvPr/>
        </p:nvPicPr>
        <p:blipFill>
          <a:blip r:embed="rId3" cstate="print"/>
          <a:stretch>
            <a:fillRect/>
          </a:stretch>
        </p:blipFill>
        <p:spPr>
          <a:xfrm>
            <a:off x="7622604" y="0"/>
            <a:ext cx="4569396" cy="2984848"/>
          </a:xfrm>
          <a:prstGeom prst="rect">
            <a:avLst/>
          </a:prstGeom>
        </p:spPr>
      </p:pic>
      <p:pic>
        <p:nvPicPr>
          <p:cNvPr id="5" name="Obrázek 4" descr="pec c.jpg"/>
          <p:cNvPicPr>
            <a:picLocks noChangeAspect="1"/>
          </p:cNvPicPr>
          <p:nvPr/>
        </p:nvPicPr>
        <p:blipFill>
          <a:blip r:embed="rId4" cstate="print"/>
          <a:stretch>
            <a:fillRect/>
          </a:stretch>
        </p:blipFill>
        <p:spPr>
          <a:xfrm>
            <a:off x="8851858" y="4385407"/>
            <a:ext cx="3344173" cy="2491738"/>
          </a:xfrm>
          <a:prstGeom prst="rect">
            <a:avLst/>
          </a:prstGeom>
        </p:spPr>
      </p:pic>
      <p:pic>
        <p:nvPicPr>
          <p:cNvPr id="6" name="Obrázek 5" descr="pes.jpg"/>
          <p:cNvPicPr>
            <a:picLocks noChangeAspect="1"/>
          </p:cNvPicPr>
          <p:nvPr/>
        </p:nvPicPr>
        <p:blipFill>
          <a:blip r:embed="rId5" cstate="print"/>
          <a:stretch>
            <a:fillRect/>
          </a:stretch>
        </p:blipFill>
        <p:spPr>
          <a:xfrm>
            <a:off x="4713961" y="4385406"/>
            <a:ext cx="3744416" cy="2472593"/>
          </a:xfrm>
          <a:prstGeom prst="rect">
            <a:avLst/>
          </a:prstGeom>
        </p:spPr>
      </p:pic>
      <p:pic>
        <p:nvPicPr>
          <p:cNvPr id="7" name="Obrázek 6" descr="http://static1.eldiariomontanes.es/www/multimedia/201708/16/media/cortadas/ataque-lobos-rosendo-U30973675871FbE-U40556468952PNC-624x385@Diario%20Montanes-DiarioMontanes.jpg"/>
          <p:cNvPicPr/>
          <p:nvPr/>
        </p:nvPicPr>
        <p:blipFill>
          <a:blip r:embed="rId6" cstate="print"/>
          <a:srcRect/>
          <a:stretch>
            <a:fillRect/>
          </a:stretch>
        </p:blipFill>
        <p:spPr bwMode="auto">
          <a:xfrm>
            <a:off x="-40" y="4020188"/>
            <a:ext cx="4320520" cy="2856957"/>
          </a:xfrm>
          <a:prstGeom prst="rect">
            <a:avLst/>
          </a:prstGeom>
          <a:noFill/>
          <a:ln w="9525">
            <a:noFill/>
            <a:miter lim="800000"/>
            <a:headEnd/>
            <a:tailEnd/>
          </a:ln>
        </p:spPr>
      </p:pic>
      <p:pic>
        <p:nvPicPr>
          <p:cNvPr id="8" name="Obrázek 7" descr="LL.jpg"/>
          <p:cNvPicPr>
            <a:picLocks noChangeAspect="1"/>
          </p:cNvPicPr>
          <p:nvPr/>
        </p:nvPicPr>
        <p:blipFill>
          <a:blip r:embed="rId7" cstate="print"/>
          <a:stretch>
            <a:fillRect/>
          </a:stretch>
        </p:blipFill>
        <p:spPr>
          <a:xfrm>
            <a:off x="4655840" y="188640"/>
            <a:ext cx="2322258" cy="3096344"/>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70</a:t>
            </a:fld>
            <a:endParaRPr lang="en-US" dirty="0"/>
          </a:p>
        </p:txBody>
      </p:sp>
      <p:pic>
        <p:nvPicPr>
          <p:cNvPr id="3" name="Obrázek 2" descr="41E6DEBB-F29B-3AEA-7961B0101E9DD8D3.jpg"/>
          <p:cNvPicPr>
            <a:picLocks noChangeAspect="1"/>
          </p:cNvPicPr>
          <p:nvPr/>
        </p:nvPicPr>
        <p:blipFill>
          <a:blip r:embed="rId2" cstate="print"/>
          <a:stretch>
            <a:fillRect/>
          </a:stretch>
        </p:blipFill>
        <p:spPr>
          <a:xfrm>
            <a:off x="1631504" y="459929"/>
            <a:ext cx="8784976" cy="5842366"/>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71</a:t>
            </a:fld>
            <a:endParaRPr lang="en-US" dirty="0"/>
          </a:p>
        </p:txBody>
      </p:sp>
      <p:pic>
        <p:nvPicPr>
          <p:cNvPr id="3" name="Obrázek 2" descr="xklaud0e4sb21.jpg"/>
          <p:cNvPicPr>
            <a:picLocks noChangeAspect="1"/>
          </p:cNvPicPr>
          <p:nvPr/>
        </p:nvPicPr>
        <p:blipFill rotWithShape="1">
          <a:blip r:embed="rId2" cstate="print"/>
          <a:srcRect b="27951"/>
          <a:stretch/>
        </p:blipFill>
        <p:spPr>
          <a:xfrm>
            <a:off x="2891644" y="136525"/>
            <a:ext cx="7380820" cy="6577526"/>
          </a:xfrm>
          <a:prstGeom prst="rect">
            <a:avLst/>
          </a:prstGeom>
        </p:spPr>
      </p:pic>
      <p:sp>
        <p:nvSpPr>
          <p:cNvPr id="4" name="TextovéPole 3"/>
          <p:cNvSpPr txBox="1"/>
          <p:nvPr/>
        </p:nvSpPr>
        <p:spPr>
          <a:xfrm>
            <a:off x="119336" y="2505669"/>
            <a:ext cx="3132348" cy="1846659"/>
          </a:xfrm>
          <a:prstGeom prst="rect">
            <a:avLst/>
          </a:prstGeom>
          <a:noFill/>
        </p:spPr>
        <p:txBody>
          <a:bodyPr wrap="square" rtlCol="0">
            <a:spAutoFit/>
          </a:bodyPr>
          <a:lstStyle/>
          <a:p>
            <a:r>
              <a:rPr lang="cs-CZ" sz="2400" b="1" dirty="0">
                <a:solidFill>
                  <a:srgbClr val="FF0000"/>
                </a:solidFill>
              </a:rPr>
              <a:t>Ovce projevují vděčnost psovi poté, co je zachránil před útokem vlků.</a:t>
            </a:r>
          </a:p>
          <a:p>
            <a:endParaRPr lang="cs-CZ" dirty="0">
              <a:solidFill>
                <a:srgbClr val="FF0000"/>
              </a:solidFill>
            </a:endParaRPr>
          </a:p>
        </p:txBody>
      </p:sp>
      <p:sp>
        <p:nvSpPr>
          <p:cNvPr id="5" name="TextovéPole 4"/>
          <p:cNvSpPr txBox="1"/>
          <p:nvPr/>
        </p:nvSpPr>
        <p:spPr>
          <a:xfrm>
            <a:off x="10200456" y="6579385"/>
            <a:ext cx="2088232" cy="307777"/>
          </a:xfrm>
          <a:prstGeom prst="rect">
            <a:avLst/>
          </a:prstGeom>
          <a:noFill/>
        </p:spPr>
        <p:txBody>
          <a:bodyPr wrap="square" rtlCol="0">
            <a:spAutoFit/>
          </a:bodyPr>
          <a:lstStyle/>
          <a:p>
            <a:r>
              <a:rPr lang="cs-CZ" sz="700" dirty="0"/>
              <a:t>https://www.reddit.com/r/dogswithjobs/comments/aibk5z/good_boi_saved_his_friends/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xmlns="" id="{375C1571-CFD4-4EDD-8D62-EA17F0549EF2}"/>
              </a:ext>
            </a:extLst>
          </p:cNvPr>
          <p:cNvSpPr>
            <a:spLocks noGrp="1"/>
          </p:cNvSpPr>
          <p:nvPr>
            <p:ph idx="1"/>
          </p:nvPr>
        </p:nvSpPr>
        <p:spPr>
          <a:xfrm>
            <a:off x="611158" y="554021"/>
            <a:ext cx="11234464" cy="6309320"/>
          </a:xfrm>
        </p:spPr>
        <p:txBody>
          <a:bodyPr>
            <a:normAutofit/>
          </a:bodyPr>
          <a:lstStyle/>
          <a:p>
            <a:r>
              <a:rPr lang="cs-CZ" dirty="0"/>
              <a:t>Veterinární komora v Německu považuje psy na ochranu stáda za riskantní a „falešné“ řešení s velkým rizikem pro okolí</a:t>
            </a:r>
          </a:p>
          <a:p>
            <a:r>
              <a:rPr lang="cs-CZ" dirty="0"/>
              <a:t>V Rakousku a Švýcarsku modelový projekt ochrany stád psy selhal z důvodu rizikovosti chovu psů ve volné přírodě a kvůli nerentabilnosti chovu</a:t>
            </a:r>
          </a:p>
          <a:p>
            <a:r>
              <a:rPr lang="cs-CZ" dirty="0"/>
              <a:t>Chov těchto plemen není zdaleka vhodný pro každého</a:t>
            </a:r>
          </a:p>
          <a:p>
            <a:r>
              <a:rPr lang="cs-CZ" b="1" dirty="0">
                <a:solidFill>
                  <a:srgbClr val="FF0000"/>
                </a:solidFill>
              </a:rPr>
              <a:t>Nejasné právní stanovisko při konfliktu s veřejností - například rakouský farmář musí za smrt turistky na jeho pozemku zaplatit 12,6 milionů korun</a:t>
            </a:r>
          </a:p>
          <a:p>
            <a:pPr>
              <a:buNone/>
            </a:pPr>
            <a:endParaRPr lang="cs-CZ" sz="900" dirty="0"/>
          </a:p>
        </p:txBody>
      </p:sp>
      <p:sp>
        <p:nvSpPr>
          <p:cNvPr id="4" name="Zástupný symbol pro číslo snímku 3">
            <a:extLst>
              <a:ext uri="{FF2B5EF4-FFF2-40B4-BE49-F238E27FC236}">
                <a16:creationId xmlns:a16="http://schemas.microsoft.com/office/drawing/2014/main" xmlns="" id="{79D724C6-9401-4E20-B455-3720B97B20E1}"/>
              </a:ext>
            </a:extLst>
          </p:cNvPr>
          <p:cNvSpPr>
            <a:spLocks noGrp="1"/>
          </p:cNvSpPr>
          <p:nvPr>
            <p:ph type="sldNum" sz="quarter" idx="12"/>
          </p:nvPr>
        </p:nvSpPr>
        <p:spPr/>
        <p:txBody>
          <a:bodyPr/>
          <a:lstStyle/>
          <a:p>
            <a:fld id="{4FAB73BC-B049-4115-A692-8D63A059BFB8}" type="slidenum">
              <a:rPr lang="en-US" smtClean="0"/>
              <a:pPr/>
              <a:t>72</a:t>
            </a:fld>
            <a:endParaRPr lang="en-US" dirty="0"/>
          </a:p>
        </p:txBody>
      </p:sp>
      <p:sp>
        <p:nvSpPr>
          <p:cNvPr id="2" name="TextovéPole 1">
            <a:extLst>
              <a:ext uri="{FF2B5EF4-FFF2-40B4-BE49-F238E27FC236}">
                <a16:creationId xmlns:a16="http://schemas.microsoft.com/office/drawing/2014/main" xmlns="" id="{D20E0CF2-4937-446F-A787-D77DF29D740A}"/>
              </a:ext>
            </a:extLst>
          </p:cNvPr>
          <p:cNvSpPr txBox="1"/>
          <p:nvPr/>
        </p:nvSpPr>
        <p:spPr>
          <a:xfrm>
            <a:off x="7253569" y="6157470"/>
            <a:ext cx="5179136" cy="846386"/>
          </a:xfrm>
          <a:prstGeom prst="rect">
            <a:avLst/>
          </a:prstGeom>
          <a:noFill/>
        </p:spPr>
        <p:txBody>
          <a:bodyPr wrap="square" rtlCol="0">
            <a:spAutoFit/>
          </a:bodyPr>
          <a:lstStyle/>
          <a:p>
            <a:pPr>
              <a:buNone/>
            </a:pPr>
            <a:r>
              <a:rPr lang="cs-CZ" sz="700" dirty="0"/>
              <a:t>https://www.info.cz/svet/turistika-v-alpach-v-ohrozeni-sedlak-ma-platit-za-to-ze-jeho-krava-zabila-zenu-40542.html</a:t>
            </a:r>
          </a:p>
          <a:p>
            <a:pPr>
              <a:buNone/>
            </a:pPr>
            <a:r>
              <a:rPr lang="cs-CZ" sz="700" dirty="0"/>
              <a:t>https://www.wir-sind-tierarzt.de/2017/11/woelfe-tieraerztekammer-herdenschutzhunde-scheinloesung/</a:t>
            </a:r>
          </a:p>
          <a:p>
            <a:pPr>
              <a:buNone/>
            </a:pPr>
            <a:r>
              <a:rPr lang="cs-CZ" sz="700" dirty="0"/>
              <a:t>http://www.ruralpini.it/I-dubbi-sui-cani-da-difesa-greggi.html</a:t>
            </a:r>
          </a:p>
          <a:p>
            <a:pPr>
              <a:buNone/>
            </a:pPr>
            <a:r>
              <a:rPr lang="cs-CZ" sz="700" dirty="0"/>
              <a:t>https://kurier.at/chronik/oesterreich/hunde-als-schutz-gegen-woelfe-erster-modellversuch-gescheitert/305.744.053</a:t>
            </a:r>
          </a:p>
          <a:p>
            <a:pPr>
              <a:buNone/>
            </a:pPr>
            <a:r>
              <a:rPr lang="cs-CZ" sz="700" dirty="0"/>
              <a:t>InfoLoup25-Bilan2018</a:t>
            </a:r>
          </a:p>
          <a:p>
            <a:pPr>
              <a:buNone/>
            </a:pPr>
            <a:r>
              <a:rPr lang="cs-CZ" sz="700" dirty="0"/>
              <a:t>https://www.meinbezirk.at/grieskirchen-eferding/c-lokales/problemfall-wolf-schweiz-als-vorbild-fuer-schutzmassnahmen_a2687102</a:t>
            </a:r>
            <a:endParaRPr lang="cs-CZ" sz="700" dirty="0">
              <a:solidFill>
                <a:srgbClr val="0070C0"/>
              </a:solidFill>
            </a:endParaRPr>
          </a:p>
          <a:p>
            <a:endParaRPr lang="cs-CZ" sz="700" dirty="0"/>
          </a:p>
        </p:txBody>
      </p:sp>
      <p:pic>
        <p:nvPicPr>
          <p:cNvPr id="8" name="Obrázek 7" descr="kráva.png"/>
          <p:cNvPicPr>
            <a:picLocks noChangeAspect="1"/>
          </p:cNvPicPr>
          <p:nvPr/>
        </p:nvPicPr>
        <p:blipFill>
          <a:blip r:embed="rId2" cstate="print"/>
          <a:stretch>
            <a:fillRect/>
          </a:stretch>
        </p:blipFill>
        <p:spPr>
          <a:xfrm>
            <a:off x="838200" y="3731851"/>
            <a:ext cx="4608006" cy="3201748"/>
          </a:xfrm>
          <a:prstGeom prst="rect">
            <a:avLst/>
          </a:prstGeom>
        </p:spPr>
      </p:pic>
      <p:pic>
        <p:nvPicPr>
          <p:cNvPr id="6" name="Obrázek 5" descr="punjabfarmers.gif"/>
          <p:cNvPicPr>
            <a:picLocks noChangeAspect="1"/>
          </p:cNvPicPr>
          <p:nvPr/>
        </p:nvPicPr>
        <p:blipFill>
          <a:blip r:embed="rId3" cstate="print"/>
          <a:stretch>
            <a:fillRect/>
          </a:stretch>
        </p:blipFill>
        <p:spPr>
          <a:xfrm>
            <a:off x="8976320" y="4437112"/>
            <a:ext cx="2448272" cy="1369373"/>
          </a:xfrm>
          <a:prstGeom prst="rect">
            <a:avLst/>
          </a:prstGeom>
        </p:spPr>
      </p:pic>
      <p:pic>
        <p:nvPicPr>
          <p:cNvPr id="9" name="Obrázek 8" descr="EPC5f0784_poutak_pes.jpg"/>
          <p:cNvPicPr>
            <a:picLocks noChangeAspect="1"/>
          </p:cNvPicPr>
          <p:nvPr/>
        </p:nvPicPr>
        <p:blipFill>
          <a:blip r:embed="rId4" cstate="print"/>
          <a:stretch>
            <a:fillRect/>
          </a:stretch>
        </p:blipFill>
        <p:spPr>
          <a:xfrm>
            <a:off x="8904312" y="908720"/>
            <a:ext cx="909464" cy="682098"/>
          </a:xfrm>
          <a:prstGeom prst="rect">
            <a:avLst/>
          </a:prstGeom>
        </p:spPr>
      </p:pic>
    </p:spTree>
    <p:extLst>
      <p:ext uri="{BB962C8B-B14F-4D97-AF65-F5344CB8AC3E}">
        <p14:creationId xmlns:p14="http://schemas.microsoft.com/office/powerpoint/2010/main" val="193398314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3918438" y="737889"/>
            <a:ext cx="8305800" cy="1754326"/>
          </a:xfrm>
          <a:prstGeom prst="rect">
            <a:avLst/>
          </a:prstGeom>
          <a:noFill/>
        </p:spPr>
        <p:txBody>
          <a:bodyPr wrap="square" rtlCol="0">
            <a:spAutoFit/>
          </a:bodyPr>
          <a:lstStyle/>
          <a:p>
            <a:r>
              <a:rPr lang="cs-CZ" dirty="0"/>
              <a:t>„Biologicky všechny </a:t>
            </a:r>
            <a:r>
              <a:rPr lang="cs-CZ" dirty="0" err="1"/>
              <a:t>subpopulace</a:t>
            </a:r>
            <a:r>
              <a:rPr lang="cs-CZ" dirty="0"/>
              <a:t> vlků v Evropě představují celkovou populaci. </a:t>
            </a:r>
            <a:r>
              <a:rPr lang="cs-CZ" dirty="0">
                <a:solidFill>
                  <a:srgbClr val="FF0000"/>
                </a:solidFill>
              </a:rPr>
              <a:t>Příznivý stav uchování nelze posuzovat ve vztahu k národní, ale evropské úrovni. </a:t>
            </a:r>
            <a:r>
              <a:rPr lang="cs-CZ" dirty="0"/>
              <a:t>“</a:t>
            </a:r>
          </a:p>
          <a:p>
            <a:r>
              <a:rPr lang="cs-CZ" dirty="0" err="1"/>
              <a:t>Hackländer</a:t>
            </a:r>
            <a:r>
              <a:rPr lang="cs-CZ" dirty="0"/>
              <a:t> je přesvědčen, že nestačí „odebrat pouze tzv. problémové vlky“. Musí se realizovat plány řízení vlka, včetně právních úprav zákonů o ochraně přírody a lovu. </a:t>
            </a:r>
          </a:p>
          <a:p>
            <a:r>
              <a:rPr lang="cs-CZ" dirty="0">
                <a:solidFill>
                  <a:srgbClr val="FF0000"/>
                </a:solidFill>
              </a:rPr>
              <a:t>Na celoevropské úrovni vlci nejsou rozhodně ohrožený druh.</a:t>
            </a:r>
          </a:p>
          <a:p>
            <a:endParaRPr lang="cs-CZ" dirty="0"/>
          </a:p>
        </p:txBody>
      </p:sp>
      <p:sp>
        <p:nvSpPr>
          <p:cNvPr id="4" name="TextovéPole 3"/>
          <p:cNvSpPr txBox="1"/>
          <p:nvPr/>
        </p:nvSpPr>
        <p:spPr>
          <a:xfrm>
            <a:off x="7772400" y="6352745"/>
            <a:ext cx="4495800" cy="769441"/>
          </a:xfrm>
          <a:prstGeom prst="rect">
            <a:avLst/>
          </a:prstGeom>
          <a:noFill/>
        </p:spPr>
        <p:txBody>
          <a:bodyPr wrap="square" rtlCol="0">
            <a:spAutoFit/>
          </a:bodyPr>
          <a:lstStyle/>
          <a:p>
            <a:r>
              <a:rPr lang="cs-CZ" sz="700" dirty="0"/>
              <a:t>https://www.wochenblatt-dlv.de/feld-stall/tierhaltung/wolf-wildbiologe-sieht-handlungsbedarf-559566</a:t>
            </a:r>
          </a:p>
          <a:p>
            <a:r>
              <a:rPr lang="cs-CZ" sz="700" dirty="0"/>
              <a:t>https://kurier.at/chronik/oesterreich/experte-fordert-wolfs-management/400649162</a:t>
            </a:r>
          </a:p>
          <a:p>
            <a:r>
              <a:rPr lang="cs-CZ" sz="700" dirty="0"/>
              <a:t>https://www.amazon.com/Wolf-Spannungsfeld-Forstwirtschaft-Tourismus-Artenschutz/dp/3702017917/ref=sr_1_1?keywords=ISBN%3A+978-3-7020-1791-0&amp;qid=1572618312&amp;s=books&amp;sr=1-1</a:t>
            </a:r>
          </a:p>
          <a:p>
            <a:endParaRPr lang="cs-CZ" sz="1600" dirty="0"/>
          </a:p>
        </p:txBody>
      </p:sp>
      <p:sp>
        <p:nvSpPr>
          <p:cNvPr id="5" name="TextovéPole 4"/>
          <p:cNvSpPr txBox="1"/>
          <p:nvPr/>
        </p:nvSpPr>
        <p:spPr>
          <a:xfrm>
            <a:off x="4122805" y="4494897"/>
            <a:ext cx="4154820" cy="600164"/>
          </a:xfrm>
          <a:prstGeom prst="rect">
            <a:avLst/>
          </a:prstGeom>
          <a:noFill/>
        </p:spPr>
        <p:txBody>
          <a:bodyPr wrap="square" rtlCol="0">
            <a:spAutoFit/>
          </a:bodyPr>
          <a:lstStyle/>
          <a:p>
            <a:r>
              <a:rPr lang="cs-CZ" sz="1100" i="1" dirty="0"/>
              <a:t>Klaus </a:t>
            </a:r>
            <a:r>
              <a:rPr lang="cs-CZ" sz="1100" i="1" dirty="0" err="1"/>
              <a:t>Hackländer</a:t>
            </a:r>
            <a:r>
              <a:rPr lang="cs-CZ" sz="1100" i="1" dirty="0"/>
              <a:t> (</a:t>
            </a:r>
            <a:r>
              <a:rPr lang="cs-CZ" sz="1100" i="1" dirty="0" err="1"/>
              <a:t>ed</a:t>
            </a:r>
            <a:r>
              <a:rPr lang="cs-CZ" sz="1100" i="1" dirty="0"/>
              <a:t>.): „Vlk - v oblasti napětí zemědělství a lesnictví , myslivosti, cestovního ruchu a ochrany druhů “, Leopold </a:t>
            </a:r>
            <a:r>
              <a:rPr lang="cs-CZ" sz="1100" i="1" dirty="0" err="1"/>
              <a:t>Stocker</a:t>
            </a:r>
            <a:r>
              <a:rPr lang="cs-CZ" sz="1100" i="1" dirty="0"/>
              <a:t> Verlag , 216 stran, 19,90 Euro, ISBN: 978-3-7020-1791-0</a:t>
            </a:r>
            <a:endParaRPr lang="cs-CZ" sz="1100" dirty="0"/>
          </a:p>
        </p:txBody>
      </p:sp>
      <p:pic>
        <p:nvPicPr>
          <p:cNvPr id="6" name="Obrázek 5" descr="Kniha rakousko.jpg"/>
          <p:cNvPicPr>
            <a:picLocks noChangeAspect="1"/>
          </p:cNvPicPr>
          <p:nvPr/>
        </p:nvPicPr>
        <p:blipFill>
          <a:blip r:embed="rId2" cstate="print"/>
          <a:stretch>
            <a:fillRect/>
          </a:stretch>
        </p:blipFill>
        <p:spPr>
          <a:xfrm>
            <a:off x="40494" y="852259"/>
            <a:ext cx="3798277" cy="5153481"/>
          </a:xfrm>
          <a:prstGeom prst="rect">
            <a:avLst/>
          </a:prstGeom>
        </p:spPr>
      </p:pic>
      <p:sp>
        <p:nvSpPr>
          <p:cNvPr id="7" name="TextovéPole 6"/>
          <p:cNvSpPr txBox="1"/>
          <p:nvPr/>
        </p:nvSpPr>
        <p:spPr>
          <a:xfrm>
            <a:off x="3918438" y="2372718"/>
            <a:ext cx="7434146" cy="1754326"/>
          </a:xfrm>
          <a:prstGeom prst="rect">
            <a:avLst/>
          </a:prstGeom>
          <a:noFill/>
        </p:spPr>
        <p:txBody>
          <a:bodyPr wrap="square" rtlCol="0">
            <a:spAutoFit/>
          </a:bodyPr>
          <a:lstStyle/>
          <a:p>
            <a:r>
              <a:rPr lang="cs-CZ" dirty="0">
                <a:solidFill>
                  <a:srgbClr val="FF0000"/>
                </a:solidFill>
              </a:rPr>
              <a:t>Plánování počtu vlků </a:t>
            </a:r>
            <a:r>
              <a:rPr lang="cs-CZ" dirty="0"/>
              <a:t>musí být koordinováno s koncepty jiných divokých zvířat, protože jen to minimalizuje konflikty s lidmi a zachová bohatou biologickou rozmanitost, v níž bude vlk součástí. K tomu však </a:t>
            </a:r>
            <a:r>
              <a:rPr lang="cs-CZ" dirty="0">
                <a:solidFill>
                  <a:srgbClr val="FF0000"/>
                </a:solidFill>
              </a:rPr>
              <a:t>bude nutné „ územní plánování vlka“</a:t>
            </a:r>
            <a:r>
              <a:rPr lang="cs-CZ" dirty="0"/>
              <a:t>. </a:t>
            </a:r>
            <a:r>
              <a:rPr lang="cs-CZ" dirty="0" err="1"/>
              <a:t>Hackländer</a:t>
            </a:r>
            <a:r>
              <a:rPr lang="cs-CZ" dirty="0"/>
              <a:t> v této souvislosti opakuje svůj návrh na „</a:t>
            </a:r>
            <a:r>
              <a:rPr lang="cs-CZ" dirty="0">
                <a:solidFill>
                  <a:srgbClr val="FF0000"/>
                </a:solidFill>
              </a:rPr>
              <a:t>zóny bez vlků</a:t>
            </a:r>
            <a:r>
              <a:rPr lang="cs-CZ" dirty="0"/>
              <a:t>“. Cílem je </a:t>
            </a:r>
            <a:r>
              <a:rPr lang="cs-CZ" dirty="0">
                <a:solidFill>
                  <a:srgbClr val="FF0000"/>
                </a:solidFill>
              </a:rPr>
              <a:t>zabránit jim ve zřizování vlčí smečky v těchto volných zónách</a:t>
            </a:r>
            <a:r>
              <a:rPr lang="cs-CZ" dirty="0"/>
              <a:t>, ale nikdy se nevyhneme putujícím vlkům.</a:t>
            </a:r>
          </a:p>
        </p:txBody>
      </p:sp>
      <p:pic>
        <p:nvPicPr>
          <p:cNvPr id="8" name="Obrázek 7" descr="profesor.jpg"/>
          <p:cNvPicPr>
            <a:picLocks noChangeAspect="1"/>
          </p:cNvPicPr>
          <p:nvPr/>
        </p:nvPicPr>
        <p:blipFill>
          <a:blip r:embed="rId3" cstate="print"/>
          <a:stretch>
            <a:fillRect/>
          </a:stretch>
        </p:blipFill>
        <p:spPr>
          <a:xfrm>
            <a:off x="8436959" y="3994879"/>
            <a:ext cx="1230576" cy="1600200"/>
          </a:xfrm>
          <a:prstGeom prst="rect">
            <a:avLst/>
          </a:prstGeom>
        </p:spPr>
      </p:pic>
      <p:sp>
        <p:nvSpPr>
          <p:cNvPr id="9" name="TextovéPole 8"/>
          <p:cNvSpPr txBox="1"/>
          <p:nvPr/>
        </p:nvSpPr>
        <p:spPr>
          <a:xfrm>
            <a:off x="9785838" y="4216610"/>
            <a:ext cx="2438400" cy="1661993"/>
          </a:xfrm>
          <a:prstGeom prst="rect">
            <a:avLst/>
          </a:prstGeom>
          <a:noFill/>
        </p:spPr>
        <p:txBody>
          <a:bodyPr wrap="square" rtlCol="0">
            <a:spAutoFit/>
          </a:bodyPr>
          <a:lstStyle/>
          <a:p>
            <a:r>
              <a:rPr lang="cs-CZ" sz="1200" b="1" dirty="0"/>
              <a:t>Klaus </a:t>
            </a:r>
            <a:r>
              <a:rPr lang="cs-CZ" sz="1200" b="1" dirty="0" err="1"/>
              <a:t>Hackländer</a:t>
            </a:r>
            <a:r>
              <a:rPr lang="cs-CZ" sz="1200" b="1" dirty="0"/>
              <a:t>, </a:t>
            </a:r>
            <a:r>
              <a:rPr lang="cs-CZ" sz="1200" b="1" dirty="0" err="1"/>
              <a:t>Univ.Prof</a:t>
            </a:r>
            <a:r>
              <a:rPr lang="cs-CZ" sz="1200" b="1" dirty="0"/>
              <a:t>. </a:t>
            </a:r>
            <a:r>
              <a:rPr lang="cs-CZ" sz="1200" b="1" dirty="0" err="1"/>
              <a:t>Dipl</a:t>
            </a:r>
            <a:r>
              <a:rPr lang="cs-CZ" sz="1200" b="1" dirty="0"/>
              <a:t>.-</a:t>
            </a:r>
            <a:r>
              <a:rPr lang="cs-CZ" sz="1200" b="1" dirty="0" err="1"/>
              <a:t>Biol</a:t>
            </a:r>
            <a:r>
              <a:rPr lang="cs-CZ" sz="1200" b="1" dirty="0"/>
              <a:t>. </a:t>
            </a:r>
            <a:r>
              <a:rPr lang="cs-CZ" sz="1200" b="1" dirty="0" err="1"/>
              <a:t>Dr.rer.nat</a:t>
            </a:r>
            <a:r>
              <a:rPr lang="cs-CZ" sz="1200" b="1" dirty="0"/>
              <a:t>.</a:t>
            </a:r>
          </a:p>
          <a:p>
            <a:r>
              <a:rPr lang="cs-CZ" sz="1200" dirty="0"/>
              <a:t>Univerzita přírodních zdrojů a věd o živé přírodě, Vídeň-BOKU</a:t>
            </a:r>
          </a:p>
          <a:p>
            <a:r>
              <a:rPr lang="cs-CZ" sz="1200" dirty="0"/>
              <a:t>Ústav integrační biologie a výzkumu biodiverzity</a:t>
            </a:r>
          </a:p>
          <a:p>
            <a:endParaRPr lang="cs-CZ" sz="1200" b="1" dirty="0"/>
          </a:p>
          <a:p>
            <a:endParaRPr lang="cs-CZ" dirty="0"/>
          </a:p>
        </p:txBody>
      </p:sp>
      <p:pic>
        <p:nvPicPr>
          <p:cNvPr id="15" name="Obrázek 14">
            <a:extLst>
              <a:ext uri="{FF2B5EF4-FFF2-40B4-BE49-F238E27FC236}">
                <a16:creationId xmlns:a16="http://schemas.microsoft.com/office/drawing/2014/main" xmlns="" id="{E84B841E-94AB-4B73-B4AE-44786423C5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0" y="6453336"/>
            <a:ext cx="389827" cy="380241"/>
          </a:xfrm>
          <a:prstGeom prst="rect">
            <a:avLst/>
          </a:prstGeom>
        </p:spPr>
      </p:pic>
    </p:spTree>
    <p:extLst>
      <p:ext uri="{BB962C8B-B14F-4D97-AF65-F5344CB8AC3E}">
        <p14:creationId xmlns:p14="http://schemas.microsoft.com/office/powerpoint/2010/main" val="241435668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74</a:t>
            </a:fld>
            <a:endParaRPr lang="en-US" dirty="0"/>
          </a:p>
        </p:txBody>
      </p:sp>
      <p:pic>
        <p:nvPicPr>
          <p:cNvPr id="3" name="Obrázek 2" descr="kouřilová 001.jpg"/>
          <p:cNvPicPr>
            <a:picLocks noChangeAspect="1"/>
          </p:cNvPicPr>
          <p:nvPr/>
        </p:nvPicPr>
        <p:blipFill>
          <a:blip r:embed="rId2" cstate="print"/>
          <a:stretch>
            <a:fillRect/>
          </a:stretch>
        </p:blipFill>
        <p:spPr>
          <a:xfrm>
            <a:off x="3666484" y="0"/>
            <a:ext cx="4859031" cy="6858000"/>
          </a:xfrm>
          <a:prstGeom prst="rect">
            <a:avLst/>
          </a:prstGeom>
        </p:spPr>
      </p:pic>
      <p:sp>
        <p:nvSpPr>
          <p:cNvPr id="4" name="TextovéPole 3"/>
          <p:cNvSpPr txBox="1"/>
          <p:nvPr/>
        </p:nvSpPr>
        <p:spPr>
          <a:xfrm>
            <a:off x="335360" y="2420888"/>
            <a:ext cx="1656184" cy="1754326"/>
          </a:xfrm>
          <a:prstGeom prst="rect">
            <a:avLst/>
          </a:prstGeom>
          <a:noFill/>
        </p:spPr>
        <p:txBody>
          <a:bodyPr wrap="square" rtlCol="0">
            <a:spAutoFit/>
          </a:bodyPr>
          <a:lstStyle/>
          <a:p>
            <a:pPr algn="ctr"/>
            <a:r>
              <a:rPr lang="cs-CZ" dirty="0" smtClean="0">
                <a:solidFill>
                  <a:srgbClr val="0070C0"/>
                </a:solidFill>
              </a:rPr>
              <a:t>Analyzuje vývoj dotací  a jejich vliv na rozvoj a udržení kvality krajiny a produkce</a:t>
            </a:r>
            <a:endParaRPr lang="cs-CZ" dirty="0">
              <a:solidFill>
                <a:srgbClr val="0070C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a:extLst>
              <a:ext uri="{FF2B5EF4-FFF2-40B4-BE49-F238E27FC236}">
                <a16:creationId xmlns:a16="http://schemas.microsoft.com/office/drawing/2014/main" xmlns="" id="{F2D4DAA3-1F01-4BE9-AC57-2151E05A7023}"/>
              </a:ext>
            </a:extLst>
          </p:cNvPr>
          <p:cNvSpPr>
            <a:spLocks noGrp="1"/>
          </p:cNvSpPr>
          <p:nvPr>
            <p:ph idx="1"/>
          </p:nvPr>
        </p:nvSpPr>
        <p:spPr>
          <a:xfrm>
            <a:off x="865042" y="1190511"/>
            <a:ext cx="10515600" cy="5611355"/>
          </a:xfrm>
        </p:spPr>
        <p:txBody>
          <a:bodyPr/>
          <a:lstStyle/>
          <a:p>
            <a:pPr marL="514350" indent="-514350">
              <a:buFont typeface="+mj-lt"/>
              <a:buAutoNum type="arabicParenR"/>
            </a:pPr>
            <a:endParaRPr lang="cs-CZ" dirty="0"/>
          </a:p>
          <a:p>
            <a:pPr marL="514350" indent="-514350">
              <a:buFont typeface="+mj-lt"/>
              <a:buAutoNum type="arabicParenR"/>
            </a:pPr>
            <a:r>
              <a:rPr lang="cs-CZ" dirty="0"/>
              <a:t>Nemožnost plemenářské práce</a:t>
            </a:r>
          </a:p>
          <a:p>
            <a:pPr marL="514350" indent="-514350">
              <a:buFont typeface="+mj-lt"/>
              <a:buAutoNum type="arabicParenR"/>
            </a:pPr>
            <a:r>
              <a:rPr lang="cs-CZ" dirty="0"/>
              <a:t>Nevyhnutelné trápení zvířat v důsledku narušení jejich přirozeného každodenního rytmu</a:t>
            </a:r>
          </a:p>
          <a:p>
            <a:pPr marL="514350" indent="-514350">
              <a:buFont typeface="+mj-lt"/>
              <a:buAutoNum type="arabicParenR"/>
            </a:pPr>
            <a:r>
              <a:rPr lang="cs-CZ" dirty="0"/>
              <a:t>Nižší užitkovost</a:t>
            </a:r>
          </a:p>
          <a:p>
            <a:pPr marL="514350" indent="-514350">
              <a:buFont typeface="+mj-lt"/>
              <a:buAutoNum type="arabicParenR"/>
            </a:pPr>
            <a:r>
              <a:rPr lang="cs-CZ" dirty="0"/>
              <a:t>Mnohem vyšší pracnost</a:t>
            </a:r>
          </a:p>
          <a:p>
            <a:pPr marL="514350" indent="-514350">
              <a:buFont typeface="+mj-lt"/>
              <a:buAutoNum type="arabicParenR"/>
            </a:pPr>
            <a:r>
              <a:rPr lang="cs-CZ" dirty="0"/>
              <a:t>Problémy s dodržováním podmínek pro přiznání plateb (SZIF)</a:t>
            </a:r>
          </a:p>
          <a:p>
            <a:pPr marL="514350" indent="-514350">
              <a:buFont typeface="+mj-lt"/>
              <a:buAutoNum type="arabicParenR"/>
            </a:pPr>
            <a:r>
              <a:rPr lang="cs-CZ" dirty="0"/>
              <a:t>Konkurenční nevýhoda není státem kompenzována</a:t>
            </a:r>
          </a:p>
          <a:p>
            <a:pPr marL="0" indent="0">
              <a:buNone/>
            </a:pPr>
            <a:endParaRPr lang="cs-CZ" dirty="0"/>
          </a:p>
          <a:p>
            <a:pPr>
              <a:buNone/>
            </a:pPr>
            <a:r>
              <a:rPr lang="cs-CZ" sz="4400" i="1" dirty="0">
                <a:solidFill>
                  <a:srgbClr val="FF0000"/>
                </a:solidFill>
              </a:rPr>
              <a:t>Máme sice více práce, ale zato horší výsledky </a:t>
            </a:r>
          </a:p>
        </p:txBody>
      </p:sp>
      <p:sp>
        <p:nvSpPr>
          <p:cNvPr id="4" name="Zástupný symbol pro číslo snímku 3">
            <a:extLst>
              <a:ext uri="{FF2B5EF4-FFF2-40B4-BE49-F238E27FC236}">
                <a16:creationId xmlns:a16="http://schemas.microsoft.com/office/drawing/2014/main" xmlns="" id="{11FDE993-438E-47E8-AAC6-BF3AA1F9E416}"/>
              </a:ext>
            </a:extLst>
          </p:cNvPr>
          <p:cNvSpPr>
            <a:spLocks noGrp="1"/>
          </p:cNvSpPr>
          <p:nvPr>
            <p:ph type="sldNum" sz="quarter" idx="12"/>
          </p:nvPr>
        </p:nvSpPr>
        <p:spPr/>
        <p:txBody>
          <a:bodyPr/>
          <a:lstStyle/>
          <a:p>
            <a:fld id="{4FAB73BC-B049-4115-A692-8D63A059BFB8}" type="slidenum">
              <a:rPr lang="en-US" smtClean="0"/>
              <a:pPr/>
              <a:t>75</a:t>
            </a:fld>
            <a:endParaRPr lang="en-US" dirty="0"/>
          </a:p>
        </p:txBody>
      </p:sp>
      <p:sp>
        <p:nvSpPr>
          <p:cNvPr id="8" name="Nadpis 1">
            <a:extLst>
              <a:ext uri="{FF2B5EF4-FFF2-40B4-BE49-F238E27FC236}">
                <a16:creationId xmlns:a16="http://schemas.microsoft.com/office/drawing/2014/main" xmlns="" id="{BE2320EF-F84F-4BB8-8253-811576A57C39}"/>
              </a:ext>
            </a:extLst>
          </p:cNvPr>
          <p:cNvSpPr>
            <a:spLocks noGrp="1"/>
          </p:cNvSpPr>
          <p:nvPr>
            <p:ph type="title"/>
          </p:nvPr>
        </p:nvSpPr>
        <p:spPr>
          <a:xfrm>
            <a:off x="852128" y="147745"/>
            <a:ext cx="10515600" cy="1325563"/>
          </a:xfrm>
        </p:spPr>
        <p:txBody>
          <a:bodyPr/>
          <a:lstStyle/>
          <a:p>
            <a:r>
              <a:rPr lang="cs-CZ" b="1" dirty="0"/>
              <a:t>        Nepřímé důsledky přítomnosti vlků</a:t>
            </a:r>
          </a:p>
        </p:txBody>
      </p:sp>
      <p:pic>
        <p:nvPicPr>
          <p:cNvPr id="17410" name="Picture 2" descr="Image result for smajlík&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824373" y="260648"/>
            <a:ext cx="1005170" cy="1005170"/>
          </a:xfrm>
          <a:prstGeom prst="rect">
            <a:avLst/>
          </a:prstGeom>
          <a:noFill/>
          <a:extLst>
            <a:ext uri="{909E8E84-426E-40DD-AFC4-6F175D3DCCD1}">
              <a14:hiddenFill xmlns:a14="http://schemas.microsoft.com/office/drawing/2010/main">
                <a:solidFill>
                  <a:srgbClr val="FFFFFF"/>
                </a:solidFill>
              </a14:hiddenFill>
            </a:ext>
          </a:extLst>
        </p:spPr>
      </p:pic>
      <p:pic>
        <p:nvPicPr>
          <p:cNvPr id="10" name="Obrázek 9" descr="th (36).jpg"/>
          <p:cNvPicPr>
            <a:picLocks noChangeAspect="1"/>
          </p:cNvPicPr>
          <p:nvPr/>
        </p:nvPicPr>
        <p:blipFill>
          <a:blip r:embed="rId3" cstate="print"/>
          <a:stretch>
            <a:fillRect/>
          </a:stretch>
        </p:blipFill>
        <p:spPr>
          <a:xfrm>
            <a:off x="10488488" y="3363235"/>
            <a:ext cx="1536170" cy="2304254"/>
          </a:xfrm>
          <a:prstGeom prst="rect">
            <a:avLst/>
          </a:prstGeom>
        </p:spPr>
      </p:pic>
      <p:pic>
        <p:nvPicPr>
          <p:cNvPr id="11" name="Obrázek 10" descr="th (42).jpg"/>
          <p:cNvPicPr>
            <a:picLocks noChangeAspect="1"/>
          </p:cNvPicPr>
          <p:nvPr/>
        </p:nvPicPr>
        <p:blipFill>
          <a:blip r:embed="rId4" cstate="print"/>
          <a:stretch>
            <a:fillRect/>
          </a:stretch>
        </p:blipFill>
        <p:spPr>
          <a:xfrm>
            <a:off x="-17666" y="198458"/>
            <a:ext cx="1821805" cy="1368152"/>
          </a:xfrm>
          <a:prstGeom prst="rect">
            <a:avLst/>
          </a:prstGeom>
          <a:effectLst>
            <a:softEdge rad="63500"/>
          </a:effectLst>
        </p:spPr>
      </p:pic>
    </p:spTree>
    <p:extLst>
      <p:ext uri="{BB962C8B-B14F-4D97-AF65-F5344CB8AC3E}">
        <p14:creationId xmlns:p14="http://schemas.microsoft.com/office/powerpoint/2010/main" val="393266541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symbol pro obsah 4" descr="foto kráva něm.png"/>
          <p:cNvPicPr>
            <a:picLocks noGrp="1" noChangeAspect="1"/>
          </p:cNvPicPr>
          <p:nvPr>
            <p:ph idx="1"/>
          </p:nvPr>
        </p:nvPicPr>
        <p:blipFill>
          <a:blip r:embed="rId3" cstate="print"/>
          <a:stretch>
            <a:fillRect/>
          </a:stretch>
        </p:blipFill>
        <p:spPr>
          <a:xfrm>
            <a:off x="4787692" y="896596"/>
            <a:ext cx="1995810" cy="2952328"/>
          </a:xfrm>
        </p:spPr>
      </p:pic>
      <p:sp>
        <p:nvSpPr>
          <p:cNvPr id="4" name="Zástupný symbol pro číslo snímku 3"/>
          <p:cNvSpPr>
            <a:spLocks noGrp="1"/>
          </p:cNvSpPr>
          <p:nvPr>
            <p:ph type="sldNum" sz="quarter" idx="12"/>
          </p:nvPr>
        </p:nvSpPr>
        <p:spPr/>
        <p:txBody>
          <a:bodyPr/>
          <a:lstStyle/>
          <a:p>
            <a:fld id="{20264769-77EF-4CD0-90DE-F7D7F2D423C4}" type="slidenum">
              <a:rPr lang="cs-CZ" smtClean="0"/>
              <a:pPr/>
              <a:t>76</a:t>
            </a:fld>
            <a:endParaRPr lang="cs-CZ"/>
          </a:p>
        </p:txBody>
      </p:sp>
      <p:pic>
        <p:nvPicPr>
          <p:cNvPr id="6" name="Obrázek 5" descr="foto němec.png"/>
          <p:cNvPicPr>
            <a:picLocks noChangeAspect="1"/>
          </p:cNvPicPr>
          <p:nvPr/>
        </p:nvPicPr>
        <p:blipFill>
          <a:blip r:embed="rId4" cstate="print"/>
          <a:stretch>
            <a:fillRect/>
          </a:stretch>
        </p:blipFill>
        <p:spPr>
          <a:xfrm>
            <a:off x="7097104" y="896231"/>
            <a:ext cx="5094896" cy="3744416"/>
          </a:xfrm>
          <a:prstGeom prst="rect">
            <a:avLst/>
          </a:prstGeom>
        </p:spPr>
      </p:pic>
      <p:sp>
        <p:nvSpPr>
          <p:cNvPr id="7" name="TextovéPole 6"/>
          <p:cNvSpPr txBox="1"/>
          <p:nvPr/>
        </p:nvSpPr>
        <p:spPr>
          <a:xfrm>
            <a:off x="191344" y="236957"/>
            <a:ext cx="12266993" cy="523220"/>
          </a:xfrm>
          <a:prstGeom prst="rect">
            <a:avLst/>
          </a:prstGeom>
          <a:noFill/>
        </p:spPr>
        <p:txBody>
          <a:bodyPr wrap="square" rtlCol="0">
            <a:spAutoFit/>
          </a:bodyPr>
          <a:lstStyle/>
          <a:p>
            <a:r>
              <a:rPr lang="cs-CZ" sz="2800" b="1" dirty="0"/>
              <a:t>Když chovatel vidí takto trpící zvířata, tak je to obrovský nápor na jeho psychiku</a:t>
            </a:r>
          </a:p>
        </p:txBody>
      </p:sp>
      <p:sp>
        <p:nvSpPr>
          <p:cNvPr id="12" name="TextovéPole 11"/>
          <p:cNvSpPr txBox="1"/>
          <p:nvPr/>
        </p:nvSpPr>
        <p:spPr>
          <a:xfrm>
            <a:off x="10869499" y="6669360"/>
            <a:ext cx="1380506" cy="184666"/>
          </a:xfrm>
          <a:prstGeom prst="rect">
            <a:avLst/>
          </a:prstGeom>
          <a:noFill/>
        </p:spPr>
        <p:txBody>
          <a:bodyPr wrap="none" rtlCol="0">
            <a:spAutoFit/>
          </a:bodyPr>
          <a:lstStyle/>
          <a:p>
            <a:r>
              <a:rPr lang="cs-CZ" sz="600" dirty="0"/>
              <a:t>http://www.leseleveursfaceauloup.fr/</a:t>
            </a:r>
          </a:p>
        </p:txBody>
      </p:sp>
      <p:pic>
        <p:nvPicPr>
          <p:cNvPr id="13" name="Obrázek 12" descr="aasheep_20still_20alive_20after_20attacked_20by_20a_20dog_20IMG_5065 (1).jpg"/>
          <p:cNvPicPr>
            <a:picLocks noChangeAspect="1"/>
          </p:cNvPicPr>
          <p:nvPr/>
        </p:nvPicPr>
        <p:blipFill>
          <a:blip r:embed="rId5" cstate="print"/>
          <a:stretch>
            <a:fillRect/>
          </a:stretch>
        </p:blipFill>
        <p:spPr>
          <a:xfrm>
            <a:off x="-32741" y="896596"/>
            <a:ext cx="4435422" cy="2952328"/>
          </a:xfrm>
          <a:prstGeom prst="rect">
            <a:avLst/>
          </a:prstGeom>
        </p:spPr>
      </p:pic>
      <p:pic>
        <p:nvPicPr>
          <p:cNvPr id="16" name="Obrázek 15" descr="th (33).jpg"/>
          <p:cNvPicPr>
            <a:picLocks noChangeAspect="1"/>
          </p:cNvPicPr>
          <p:nvPr/>
        </p:nvPicPr>
        <p:blipFill>
          <a:blip r:embed="rId6" cstate="print"/>
          <a:stretch>
            <a:fillRect/>
          </a:stretch>
        </p:blipFill>
        <p:spPr>
          <a:xfrm>
            <a:off x="-83" y="4258120"/>
            <a:ext cx="3455799" cy="2595906"/>
          </a:xfrm>
          <a:prstGeom prst="rect">
            <a:avLst/>
          </a:prstGeom>
        </p:spPr>
      </p:pic>
      <p:pic>
        <p:nvPicPr>
          <p:cNvPr id="19" name="Obrázek 18" descr="th (30).jpg"/>
          <p:cNvPicPr>
            <a:picLocks noChangeAspect="1"/>
          </p:cNvPicPr>
          <p:nvPr/>
        </p:nvPicPr>
        <p:blipFill>
          <a:blip r:embed="rId7" cstate="print"/>
          <a:stretch>
            <a:fillRect/>
          </a:stretch>
        </p:blipFill>
        <p:spPr>
          <a:xfrm>
            <a:off x="8002220" y="4776701"/>
            <a:ext cx="2925211" cy="2077325"/>
          </a:xfrm>
          <a:prstGeom prst="rect">
            <a:avLst/>
          </a:prstGeom>
        </p:spPr>
      </p:pic>
      <p:pic>
        <p:nvPicPr>
          <p:cNvPr id="20" name="Obrázek 19" descr="Wolves-TSLN-040216-2.jpg"/>
          <p:cNvPicPr>
            <a:picLocks noChangeAspect="1"/>
          </p:cNvPicPr>
          <p:nvPr/>
        </p:nvPicPr>
        <p:blipFill>
          <a:blip r:embed="rId8" cstate="print"/>
          <a:stretch>
            <a:fillRect/>
          </a:stretch>
        </p:blipFill>
        <p:spPr>
          <a:xfrm>
            <a:off x="4351923" y="4258120"/>
            <a:ext cx="2615919" cy="2599880"/>
          </a:xfrm>
          <a:prstGeom prst="rect">
            <a:avLst/>
          </a:prstGeo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9336" y="136525"/>
            <a:ext cx="12145280" cy="1325563"/>
          </a:xfrm>
        </p:spPr>
        <p:txBody>
          <a:bodyPr>
            <a:normAutofit/>
          </a:bodyPr>
          <a:lstStyle/>
          <a:p>
            <a:r>
              <a:rPr lang="cs-CZ" sz="2400" b="1" dirty="0">
                <a:latin typeface="+mn-lt"/>
              </a:rPr>
              <a:t>Někteří</a:t>
            </a:r>
            <a:r>
              <a:rPr lang="cs-CZ" sz="2500" b="1" dirty="0">
                <a:latin typeface="+mn-lt"/>
              </a:rPr>
              <a:t> odborníci na vlky doporučují na ochranu stáda pořízení osla nebo lamy</a:t>
            </a:r>
            <a:br>
              <a:rPr lang="cs-CZ" sz="2500" b="1" dirty="0">
                <a:latin typeface="+mn-lt"/>
              </a:rPr>
            </a:br>
            <a:endParaRPr lang="cs-CZ" sz="2500" b="1" dirty="0">
              <a:latin typeface="+mn-lt"/>
            </a:endParaRPr>
          </a:p>
        </p:txBody>
      </p:sp>
      <p:pic>
        <p:nvPicPr>
          <p:cNvPr id="5" name="Zástupný symbol pro obsah 4" descr="osel něm.png"/>
          <p:cNvPicPr>
            <a:picLocks noGrp="1" noChangeAspect="1"/>
          </p:cNvPicPr>
          <p:nvPr>
            <p:ph idx="1"/>
          </p:nvPr>
        </p:nvPicPr>
        <p:blipFill>
          <a:blip r:embed="rId2" cstate="print"/>
          <a:stretch>
            <a:fillRect/>
          </a:stretch>
        </p:blipFill>
        <p:spPr>
          <a:xfrm>
            <a:off x="46720" y="1052736"/>
            <a:ext cx="5395145" cy="5769808"/>
          </a:xfrm>
        </p:spPr>
      </p:pic>
      <p:sp>
        <p:nvSpPr>
          <p:cNvPr id="4" name="Zástupný symbol pro číslo snímku 3"/>
          <p:cNvSpPr>
            <a:spLocks noGrp="1"/>
          </p:cNvSpPr>
          <p:nvPr>
            <p:ph type="sldNum" sz="quarter" idx="12"/>
          </p:nvPr>
        </p:nvSpPr>
        <p:spPr/>
        <p:txBody>
          <a:bodyPr/>
          <a:lstStyle/>
          <a:p>
            <a:fld id="{20264769-77EF-4CD0-90DE-F7D7F2D423C4}" type="slidenum">
              <a:rPr lang="cs-CZ" smtClean="0"/>
              <a:pPr/>
              <a:t>77</a:t>
            </a:fld>
            <a:endParaRPr lang="cs-CZ"/>
          </a:p>
        </p:txBody>
      </p:sp>
      <p:pic>
        <p:nvPicPr>
          <p:cNvPr id="6" name="Obrázek 5" descr="lama.png"/>
          <p:cNvPicPr>
            <a:picLocks noChangeAspect="1"/>
          </p:cNvPicPr>
          <p:nvPr/>
        </p:nvPicPr>
        <p:blipFill>
          <a:blip r:embed="rId3" cstate="print"/>
          <a:stretch>
            <a:fillRect/>
          </a:stretch>
        </p:blipFill>
        <p:spPr>
          <a:xfrm>
            <a:off x="5735960" y="1052736"/>
            <a:ext cx="6336704" cy="4768076"/>
          </a:xfrm>
          <a:prstGeom prst="rect">
            <a:avLst/>
          </a:prstGeom>
        </p:spPr>
      </p:pic>
      <p:sp>
        <p:nvSpPr>
          <p:cNvPr id="8" name="TextovéPole 7"/>
          <p:cNvSpPr txBox="1"/>
          <p:nvPr/>
        </p:nvSpPr>
        <p:spPr>
          <a:xfrm>
            <a:off x="5663952" y="5987018"/>
            <a:ext cx="6120680" cy="400110"/>
          </a:xfrm>
          <a:prstGeom prst="rect">
            <a:avLst/>
          </a:prstGeom>
          <a:noFill/>
        </p:spPr>
        <p:txBody>
          <a:bodyPr wrap="square" rtlCol="0">
            <a:spAutoFit/>
          </a:bodyPr>
          <a:lstStyle/>
          <a:p>
            <a:r>
              <a:rPr lang="cs-CZ" sz="2000" dirty="0"/>
              <a:t>2. 11. 2018, 20 metrů od obydlí v </a:t>
            </a:r>
            <a:r>
              <a:rPr lang="cs-CZ" sz="2000" dirty="0" err="1"/>
              <a:t>Provensálsku</a:t>
            </a:r>
            <a:endParaRPr lang="cs-CZ" sz="2000" dirty="0"/>
          </a:p>
        </p:txBody>
      </p:sp>
      <p:sp>
        <p:nvSpPr>
          <p:cNvPr id="7" name="TextovéPole 6"/>
          <p:cNvSpPr txBox="1"/>
          <p:nvPr/>
        </p:nvSpPr>
        <p:spPr>
          <a:xfrm>
            <a:off x="8437927" y="6721475"/>
            <a:ext cx="3826689" cy="200055"/>
          </a:xfrm>
          <a:prstGeom prst="rect">
            <a:avLst/>
          </a:prstGeom>
          <a:noFill/>
        </p:spPr>
        <p:txBody>
          <a:bodyPr wrap="none" rtlCol="0">
            <a:spAutoFit/>
          </a:bodyPr>
          <a:lstStyle/>
          <a:p>
            <a:r>
              <a:rPr lang="cs-CZ" sz="700" dirty="0"/>
              <a:t>http://www.leseleveursfaceauloup.fr/loups-tuent-vaches-chevaux-lamas-alpes-de-haute-provence/</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78</a:t>
            </a:fld>
            <a:endParaRPr lang="en-US" dirty="0"/>
          </a:p>
        </p:txBody>
      </p:sp>
      <p:sp>
        <p:nvSpPr>
          <p:cNvPr id="3" name="TextovéPole 2"/>
          <p:cNvSpPr txBox="1"/>
          <p:nvPr/>
        </p:nvSpPr>
        <p:spPr>
          <a:xfrm>
            <a:off x="659396" y="394854"/>
            <a:ext cx="10873208" cy="4339650"/>
          </a:xfrm>
          <a:prstGeom prst="rect">
            <a:avLst/>
          </a:prstGeom>
          <a:noFill/>
        </p:spPr>
        <p:txBody>
          <a:bodyPr wrap="square" rtlCol="0">
            <a:spAutoFit/>
          </a:bodyPr>
          <a:lstStyle/>
          <a:p>
            <a:pPr algn="ctr"/>
            <a:r>
              <a:rPr lang="cs-CZ" sz="3600" b="1" dirty="0">
                <a:solidFill>
                  <a:srgbClr val="FF0000"/>
                </a:solidFill>
              </a:rPr>
              <a:t>Hrozí zavlečení vztekliny </a:t>
            </a:r>
            <a:br>
              <a:rPr lang="cs-CZ" sz="3600" b="1" dirty="0">
                <a:solidFill>
                  <a:srgbClr val="FF0000"/>
                </a:solidFill>
              </a:rPr>
            </a:br>
            <a:endParaRPr lang="cs-CZ" sz="3600" dirty="0"/>
          </a:p>
          <a:p>
            <a:pPr marL="571500" indent="-571500">
              <a:buFont typeface="Arial" panose="020B0604020202020204" pitchFamily="34" charset="0"/>
              <a:buChar char="•"/>
            </a:pPr>
            <a:r>
              <a:rPr lang="cs-CZ" sz="3200" b="1" i="1" dirty="0"/>
              <a:t>“Odpůrci očkování mají nový cíl. Po dětech se zaměřili na zvířata.“ </a:t>
            </a:r>
          </a:p>
          <a:p>
            <a:pPr marL="571500" indent="-571500">
              <a:buFont typeface="Arial" panose="020B0604020202020204" pitchFamily="34" charset="0"/>
              <a:buChar char="•"/>
            </a:pPr>
            <a:r>
              <a:rPr lang="cs-CZ" sz="3200" dirty="0"/>
              <a:t>Stát se neprosadí u dětí, natož u psů. V Česku jsou zhruba dva miliony psů. Jejich majitelé v poslední době stále častěji odmítají své čtyřnohé přátele očkovat.</a:t>
            </a:r>
          </a:p>
          <a:p>
            <a:pPr algn="ctr"/>
            <a:endParaRPr lang="cs-CZ" sz="3400" dirty="0"/>
          </a:p>
        </p:txBody>
      </p:sp>
      <p:sp>
        <p:nvSpPr>
          <p:cNvPr id="4" name="AutoShape 2" descr="Image result for očkování psů"/>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sp>
        <p:nvSpPr>
          <p:cNvPr id="5" name="AutoShape 4" descr="Image result for očkování psů"/>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s-CZ"/>
          </a:p>
        </p:txBody>
      </p:sp>
      <p:pic>
        <p:nvPicPr>
          <p:cNvPr id="10246" name="Picture 6" descr="Image result for očkování psů&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9360" y="4257148"/>
            <a:ext cx="4253280" cy="2263691"/>
          </a:xfrm>
          <a:prstGeom prst="rect">
            <a:avLst/>
          </a:prstGeom>
          <a:noFill/>
          <a:extLst>
            <a:ext uri="{909E8E84-426E-40DD-AFC4-6F175D3DCCD1}">
              <a14:hiddenFill xmlns:a14="http://schemas.microsoft.com/office/drawing/2010/main">
                <a:solidFill>
                  <a:srgbClr val="FFFFFF"/>
                </a:solidFill>
              </a14:hiddenFill>
            </a:ext>
          </a:extLst>
        </p:spPr>
      </p:pic>
      <p:sp>
        <p:nvSpPr>
          <p:cNvPr id="6" name="Obdélník 5">
            <a:extLst>
              <a:ext uri="{FF2B5EF4-FFF2-40B4-BE49-F238E27FC236}">
                <a16:creationId xmlns:a16="http://schemas.microsoft.com/office/drawing/2014/main" xmlns="" id="{F3B96C78-C206-4313-BE34-18A983032EB2}"/>
              </a:ext>
            </a:extLst>
          </p:cNvPr>
          <p:cNvSpPr/>
          <p:nvPr/>
        </p:nvSpPr>
        <p:spPr>
          <a:xfrm>
            <a:off x="7104112" y="6685329"/>
            <a:ext cx="6096000" cy="200055"/>
          </a:xfrm>
          <a:prstGeom prst="rect">
            <a:avLst/>
          </a:prstGeom>
        </p:spPr>
        <p:txBody>
          <a:bodyPr>
            <a:spAutoFit/>
          </a:bodyPr>
          <a:lstStyle/>
          <a:p>
            <a:r>
              <a:rPr lang="cs-CZ" sz="700" dirty="0"/>
              <a:t>https://www.blesk.cz/clanek/zpravy-udalosti/623277/odpurcu-ockovani-se-boji-i-veterinari-vakciny-pro-psy-a-kocky-odmitaji-i-cesi.html</a:t>
            </a:r>
          </a:p>
        </p:txBody>
      </p:sp>
    </p:spTree>
    <p:extLst>
      <p:ext uri="{BB962C8B-B14F-4D97-AF65-F5344CB8AC3E}">
        <p14:creationId xmlns:p14="http://schemas.microsoft.com/office/powerpoint/2010/main" val="193312356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79</a:t>
            </a:fld>
            <a:endParaRPr lang="en-US" dirty="0"/>
          </a:p>
        </p:txBody>
      </p:sp>
      <p:sp>
        <p:nvSpPr>
          <p:cNvPr id="3" name="TextovéPole 2"/>
          <p:cNvSpPr txBox="1"/>
          <p:nvPr/>
        </p:nvSpPr>
        <p:spPr>
          <a:xfrm>
            <a:off x="5231904" y="920621"/>
            <a:ext cx="6696744" cy="5447645"/>
          </a:xfrm>
          <a:prstGeom prst="rect">
            <a:avLst/>
          </a:prstGeom>
          <a:noFill/>
        </p:spPr>
        <p:txBody>
          <a:bodyPr wrap="square" rtlCol="0">
            <a:spAutoFit/>
          </a:bodyPr>
          <a:lstStyle/>
          <a:p>
            <a:pPr algn="ctr"/>
            <a:r>
              <a:rPr lang="cs-CZ" dirty="0"/>
              <a:t> </a:t>
            </a:r>
          </a:p>
          <a:p>
            <a:pPr algn="ctr"/>
            <a:r>
              <a:rPr lang="cs-CZ" sz="2200" b="1" dirty="0" err="1"/>
              <a:t>Huseyin</a:t>
            </a:r>
            <a:r>
              <a:rPr lang="cs-CZ" sz="2200" b="1" dirty="0"/>
              <a:t> </a:t>
            </a:r>
            <a:r>
              <a:rPr lang="cs-CZ" sz="2200" b="1" dirty="0" err="1"/>
              <a:t>Ambarli</a:t>
            </a:r>
            <a:r>
              <a:rPr lang="cs-CZ" sz="2200" b="1" dirty="0"/>
              <a:t> </a:t>
            </a:r>
            <a:r>
              <a:rPr lang="cs-CZ" sz="2200" dirty="0"/>
              <a:t>- Univerzita </a:t>
            </a:r>
            <a:r>
              <a:rPr lang="cs-CZ" sz="2200" dirty="0" err="1"/>
              <a:t>Düzce</a:t>
            </a:r>
            <a:r>
              <a:rPr lang="cs-CZ" sz="2200" dirty="0"/>
              <a:t> &amp; TUM - Ekologie a management přírody a suchozemská ekologie:</a:t>
            </a:r>
            <a:br>
              <a:rPr lang="cs-CZ" sz="2200" dirty="0"/>
            </a:br>
            <a:endParaRPr lang="cs-CZ" sz="2200" dirty="0"/>
          </a:p>
          <a:p>
            <a:pPr algn="ctr"/>
            <a:r>
              <a:rPr lang="cs-CZ" sz="2400" i="1" dirty="0"/>
              <a:t>„Abych odhalil důsledky konfliktů mezi vlky a lidmi v Turecku, shromáždil jsem údaje o </a:t>
            </a:r>
            <a:r>
              <a:rPr lang="cs-CZ" sz="2400" i="1" dirty="0" smtClean="0"/>
              <a:t>234 </a:t>
            </a:r>
            <a:r>
              <a:rPr lang="cs-CZ" sz="2400" i="1" dirty="0"/>
              <a:t>incidentech od května 2004 do dubna </a:t>
            </a:r>
            <a:r>
              <a:rPr lang="cs-CZ" sz="2400" i="1" dirty="0" smtClean="0"/>
              <a:t>2017. </a:t>
            </a:r>
            <a:r>
              <a:rPr lang="cs-CZ" sz="2400" i="1" dirty="0"/>
              <a:t>Pastýři obvykle doprovázeli ovce s plemeny hlídacích pasteveckých psů a puškami jako ochrannými opatřeními</a:t>
            </a:r>
            <a:r>
              <a:rPr lang="cs-CZ" sz="2400" i="1" dirty="0" smtClean="0"/>
              <a:t>.</a:t>
            </a:r>
          </a:p>
          <a:p>
            <a:pPr algn="ctr"/>
            <a:r>
              <a:rPr lang="cs-CZ" sz="2400" i="1" dirty="0"/>
              <a:t> </a:t>
            </a:r>
            <a:br>
              <a:rPr lang="cs-CZ" sz="2400" i="1" dirty="0"/>
            </a:br>
            <a:r>
              <a:rPr lang="cs-CZ" sz="2400" dirty="0" smtClean="0"/>
              <a:t> </a:t>
            </a:r>
            <a:r>
              <a:rPr lang="cs-CZ" sz="3200" b="1" dirty="0" smtClean="0">
                <a:solidFill>
                  <a:srgbClr val="FF0000"/>
                </a:solidFill>
              </a:rPr>
              <a:t>Celkem 58 střetů s vlky vedlo k útokům na člověka a způsobilo </a:t>
            </a:r>
          </a:p>
          <a:p>
            <a:pPr algn="ctr"/>
            <a:r>
              <a:rPr lang="cs-CZ" sz="3200" b="1" dirty="0" smtClean="0">
                <a:solidFill>
                  <a:srgbClr val="FF0000"/>
                </a:solidFill>
              </a:rPr>
              <a:t>12 úmrtí a 107 zraněných</a:t>
            </a:r>
            <a:r>
              <a:rPr lang="cs-CZ" sz="2400" dirty="0" smtClean="0"/>
              <a:t>. </a:t>
            </a:r>
            <a:r>
              <a:rPr lang="cs-CZ" sz="2400" i="1" dirty="0"/>
              <a:t/>
            </a:r>
            <a:br>
              <a:rPr lang="cs-CZ" sz="2400" i="1" dirty="0"/>
            </a:br>
            <a:endParaRPr lang="cs-CZ" sz="2400" i="1" dirty="0"/>
          </a:p>
        </p:txBody>
      </p:sp>
      <p:sp>
        <p:nvSpPr>
          <p:cNvPr id="5" name="TextovéPole 4"/>
          <p:cNvSpPr txBox="1"/>
          <p:nvPr/>
        </p:nvSpPr>
        <p:spPr>
          <a:xfrm>
            <a:off x="9120336" y="6461611"/>
            <a:ext cx="3168352" cy="415498"/>
          </a:xfrm>
          <a:prstGeom prst="rect">
            <a:avLst/>
          </a:prstGeom>
          <a:noFill/>
        </p:spPr>
        <p:txBody>
          <a:bodyPr wrap="square" rtlCol="0">
            <a:spAutoFit/>
          </a:bodyPr>
          <a:lstStyle/>
          <a:p>
            <a:r>
              <a:rPr lang="cs-CZ" sz="700" dirty="0"/>
              <a:t>https://www.researchgate.net/publication/315784397_Analysis_of_wolf-human_conflicts_in_Turkey_Encounters_depredation_and_preventive_measures</a:t>
            </a:r>
          </a:p>
          <a:p>
            <a:r>
              <a:rPr lang="cs-CZ" sz="700" dirty="0"/>
              <a:t>https://www.researchgate.net/profile/Huseyin_Ambarli</a:t>
            </a:r>
          </a:p>
        </p:txBody>
      </p:sp>
      <p:sp>
        <p:nvSpPr>
          <p:cNvPr id="6" name="TextovéPole 5"/>
          <p:cNvSpPr txBox="1"/>
          <p:nvPr/>
        </p:nvSpPr>
        <p:spPr>
          <a:xfrm>
            <a:off x="6492044" y="198727"/>
            <a:ext cx="5256584" cy="369332"/>
          </a:xfrm>
          <a:prstGeom prst="rect">
            <a:avLst/>
          </a:prstGeom>
          <a:noFill/>
        </p:spPr>
        <p:txBody>
          <a:bodyPr wrap="square" rtlCol="0">
            <a:spAutoFit/>
          </a:bodyPr>
          <a:lstStyle/>
          <a:p>
            <a:r>
              <a:rPr lang="cs-CZ" b="1" dirty="0"/>
              <a:t>Komu máme věřit? Máme se bát vlků?</a:t>
            </a:r>
          </a:p>
        </p:txBody>
      </p:sp>
      <p:sp>
        <p:nvSpPr>
          <p:cNvPr id="7" name="TextovéPole 6"/>
          <p:cNvSpPr txBox="1"/>
          <p:nvPr/>
        </p:nvSpPr>
        <p:spPr>
          <a:xfrm>
            <a:off x="6168008" y="614000"/>
            <a:ext cx="5904656" cy="738664"/>
          </a:xfrm>
          <a:prstGeom prst="rect">
            <a:avLst/>
          </a:prstGeom>
          <a:noFill/>
        </p:spPr>
        <p:txBody>
          <a:bodyPr wrap="square" rtlCol="0">
            <a:spAutoFit/>
          </a:bodyPr>
          <a:lstStyle/>
          <a:p>
            <a:r>
              <a:rPr lang="cs-CZ" sz="2400" dirty="0">
                <a:solidFill>
                  <a:srgbClr val="FF0000"/>
                </a:solidFill>
              </a:rPr>
              <a:t>Analýza konfliktů vlků a lidí v Turecku</a:t>
            </a:r>
          </a:p>
          <a:p>
            <a:endParaRPr lang="cs-CZ" dirty="0"/>
          </a:p>
        </p:txBody>
      </p:sp>
      <p:sp>
        <p:nvSpPr>
          <p:cNvPr id="8" name="TextovéPole 7"/>
          <p:cNvSpPr txBox="1"/>
          <p:nvPr/>
        </p:nvSpPr>
        <p:spPr>
          <a:xfrm>
            <a:off x="5735960" y="6309320"/>
            <a:ext cx="2232248" cy="369332"/>
          </a:xfrm>
          <a:prstGeom prst="rect">
            <a:avLst/>
          </a:prstGeom>
          <a:noFill/>
        </p:spPr>
        <p:txBody>
          <a:bodyPr wrap="square" rtlCol="0">
            <a:spAutoFit/>
          </a:bodyPr>
          <a:lstStyle/>
          <a:p>
            <a:r>
              <a:rPr lang="cs-CZ" sz="600" dirty="0" smtClean="0"/>
              <a:t>https://www.researchgate.net/publication/335653033_Analysis_of_wolf-human_conflicts_implications_for_damage_mitigation_measures</a:t>
            </a:r>
            <a:endParaRPr lang="cs-CZ" sz="600" dirty="0"/>
          </a:p>
        </p:txBody>
      </p:sp>
      <p:pic>
        <p:nvPicPr>
          <p:cNvPr id="9" name="Obrázek 8" descr="turecko útok.jpg"/>
          <p:cNvPicPr>
            <a:picLocks noChangeAspect="1"/>
          </p:cNvPicPr>
          <p:nvPr/>
        </p:nvPicPr>
        <p:blipFill>
          <a:blip r:embed="rId2" cstate="print"/>
          <a:stretch>
            <a:fillRect/>
          </a:stretch>
        </p:blipFill>
        <p:spPr>
          <a:xfrm>
            <a:off x="335360" y="4149080"/>
            <a:ext cx="4775572" cy="2387786"/>
          </a:xfrm>
          <a:prstGeom prst="rect">
            <a:avLst/>
          </a:prstGeom>
        </p:spPr>
      </p:pic>
      <p:pic>
        <p:nvPicPr>
          <p:cNvPr id="10" name="Obrázek 9" descr="typy útoků.png"/>
          <p:cNvPicPr>
            <a:picLocks noChangeAspect="1"/>
          </p:cNvPicPr>
          <p:nvPr/>
        </p:nvPicPr>
        <p:blipFill>
          <a:blip r:embed="rId3" cstate="print"/>
          <a:stretch>
            <a:fillRect/>
          </a:stretch>
        </p:blipFill>
        <p:spPr>
          <a:xfrm>
            <a:off x="0" y="116632"/>
            <a:ext cx="5303912" cy="3840638"/>
          </a:xfrm>
          <a:prstGeom prst="rect">
            <a:avLst/>
          </a:prstGeom>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80</a:t>
            </a:fld>
            <a:endParaRPr lang="en-US" dirty="0"/>
          </a:p>
        </p:txBody>
      </p:sp>
      <p:sp>
        <p:nvSpPr>
          <p:cNvPr id="3" name="Obdélník 2"/>
          <p:cNvSpPr/>
          <p:nvPr/>
        </p:nvSpPr>
        <p:spPr>
          <a:xfrm>
            <a:off x="7464152" y="3105834"/>
            <a:ext cx="4727848" cy="923330"/>
          </a:xfrm>
          <a:prstGeom prst="rect">
            <a:avLst/>
          </a:prstGeom>
        </p:spPr>
        <p:txBody>
          <a:bodyPr wrap="square">
            <a:spAutoFit/>
          </a:bodyPr>
          <a:lstStyle/>
          <a:p>
            <a:pPr algn="ctr"/>
            <a:r>
              <a:rPr lang="cs-CZ" dirty="0" smtClean="0"/>
              <a:t>V Indii průzkum Světového fondu pro přírodu  konstatuje, že za posledních 20 let </a:t>
            </a:r>
          </a:p>
          <a:p>
            <a:pPr algn="ctr"/>
            <a:r>
              <a:rPr lang="cs-CZ" dirty="0" smtClean="0">
                <a:solidFill>
                  <a:srgbClr val="FF0000"/>
                </a:solidFill>
              </a:rPr>
              <a:t>bylo zabito vlky 273 dětí.</a:t>
            </a:r>
            <a:endParaRPr lang="cs-CZ" dirty="0">
              <a:solidFill>
                <a:srgbClr val="FF0000"/>
              </a:solidFill>
            </a:endParaRPr>
          </a:p>
        </p:txBody>
      </p:sp>
      <p:sp>
        <p:nvSpPr>
          <p:cNvPr id="4" name="TextovéPole 3"/>
          <p:cNvSpPr txBox="1"/>
          <p:nvPr/>
        </p:nvSpPr>
        <p:spPr>
          <a:xfrm>
            <a:off x="8904312" y="6093296"/>
            <a:ext cx="3096344" cy="338554"/>
          </a:xfrm>
          <a:prstGeom prst="rect">
            <a:avLst/>
          </a:prstGeom>
          <a:noFill/>
        </p:spPr>
        <p:txBody>
          <a:bodyPr wrap="square" rtlCol="0">
            <a:spAutoFit/>
          </a:bodyPr>
          <a:lstStyle/>
          <a:p>
            <a:r>
              <a:rPr lang="cs-CZ" sz="800" dirty="0" smtClean="0"/>
              <a:t>https://www.francetvinfo.fr/monde/environnement/le-loup-peut-il-reellement-s-attaquer-a-l-homme_941965.html</a:t>
            </a:r>
            <a:endParaRPr lang="cs-CZ" sz="800" dirty="0"/>
          </a:p>
        </p:txBody>
      </p:sp>
      <p:pic>
        <p:nvPicPr>
          <p:cNvPr id="5" name="Obrázek 4" descr="indie,-stát,-mapa.jpg"/>
          <p:cNvPicPr>
            <a:picLocks noChangeAspect="1"/>
          </p:cNvPicPr>
          <p:nvPr/>
        </p:nvPicPr>
        <p:blipFill>
          <a:blip r:embed="rId2" cstate="print"/>
          <a:stretch>
            <a:fillRect/>
          </a:stretch>
        </p:blipFill>
        <p:spPr>
          <a:xfrm>
            <a:off x="8616280" y="0"/>
            <a:ext cx="2380528" cy="2902260"/>
          </a:xfrm>
          <a:prstGeom prst="rect">
            <a:avLst/>
          </a:prstGeom>
        </p:spPr>
      </p:pic>
      <p:pic>
        <p:nvPicPr>
          <p:cNvPr id="7" name="Obrázek 6" descr="Prachtige-Taj-mahal-in-India.jpg"/>
          <p:cNvPicPr>
            <a:picLocks noChangeAspect="1"/>
          </p:cNvPicPr>
          <p:nvPr/>
        </p:nvPicPr>
        <p:blipFill>
          <a:blip r:embed="rId3" cstate="print"/>
          <a:stretch>
            <a:fillRect/>
          </a:stretch>
        </p:blipFill>
        <p:spPr>
          <a:xfrm>
            <a:off x="8616280" y="4077072"/>
            <a:ext cx="2615952" cy="1684019"/>
          </a:xfrm>
          <a:prstGeom prst="rect">
            <a:avLst/>
          </a:prstGeom>
        </p:spPr>
      </p:pic>
      <p:pic>
        <p:nvPicPr>
          <p:cNvPr id="8" name="Obrázek 7" descr="Map_of_wolf_attacks_on_humans_in_France_with_text.png"/>
          <p:cNvPicPr>
            <a:picLocks noChangeAspect="1"/>
          </p:cNvPicPr>
          <p:nvPr/>
        </p:nvPicPr>
        <p:blipFill>
          <a:blip r:embed="rId4" cstate="print"/>
          <a:stretch>
            <a:fillRect/>
          </a:stretch>
        </p:blipFill>
        <p:spPr>
          <a:xfrm>
            <a:off x="407369" y="260649"/>
            <a:ext cx="6307276" cy="4968552"/>
          </a:xfrm>
          <a:prstGeom prst="rect">
            <a:avLst/>
          </a:prstGeom>
        </p:spPr>
      </p:pic>
      <p:sp>
        <p:nvSpPr>
          <p:cNvPr id="9" name="TextovéPole 8"/>
          <p:cNvSpPr txBox="1"/>
          <p:nvPr/>
        </p:nvSpPr>
        <p:spPr>
          <a:xfrm>
            <a:off x="911424" y="6381328"/>
            <a:ext cx="2952328" cy="338554"/>
          </a:xfrm>
          <a:prstGeom prst="rect">
            <a:avLst/>
          </a:prstGeom>
          <a:noFill/>
        </p:spPr>
        <p:txBody>
          <a:bodyPr wrap="square" rtlCol="0">
            <a:spAutoFit/>
          </a:bodyPr>
          <a:lstStyle/>
          <a:p>
            <a:r>
              <a:rPr lang="cs-CZ" sz="800" dirty="0" smtClean="0"/>
              <a:t>https://en.wikipedia.org/wiki/Wolf_attack#/media/File:Map_of_wolf_attacks_on_humans_in_France_with_text.png</a:t>
            </a:r>
            <a:endParaRPr lang="cs-CZ" sz="800" dirty="0"/>
          </a:p>
        </p:txBody>
      </p:sp>
      <p:pic>
        <p:nvPicPr>
          <p:cNvPr id="10" name="Obrázek 9" descr="Bête_du_Gévaudan_(1764).jpg"/>
          <p:cNvPicPr>
            <a:picLocks noChangeAspect="1"/>
          </p:cNvPicPr>
          <p:nvPr/>
        </p:nvPicPr>
        <p:blipFill>
          <a:blip r:embed="rId5" cstate="print"/>
          <a:stretch>
            <a:fillRect/>
          </a:stretch>
        </p:blipFill>
        <p:spPr>
          <a:xfrm>
            <a:off x="5015880" y="4509120"/>
            <a:ext cx="3271912" cy="1651293"/>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symbol pro obsah 4" descr="vatra proti vlkům 10.5.2019.jpg"/>
          <p:cNvPicPr>
            <a:picLocks noGrp="1" noChangeAspect="1"/>
          </p:cNvPicPr>
          <p:nvPr>
            <p:ph idx="1"/>
          </p:nvPr>
        </p:nvPicPr>
        <p:blipFill>
          <a:blip r:embed="rId2" cstate="print"/>
          <a:stretch>
            <a:fillRect/>
          </a:stretch>
        </p:blipFill>
        <p:spPr>
          <a:xfrm>
            <a:off x="0" y="2506662"/>
            <a:ext cx="3012465" cy="4351338"/>
          </a:xfrm>
        </p:spPr>
      </p:pic>
      <p:sp>
        <p:nvSpPr>
          <p:cNvPr id="4" name="Zástupný symbol pro číslo snímku 3"/>
          <p:cNvSpPr>
            <a:spLocks noGrp="1"/>
          </p:cNvSpPr>
          <p:nvPr>
            <p:ph type="sldNum" sz="quarter" idx="12"/>
          </p:nvPr>
        </p:nvSpPr>
        <p:spPr/>
        <p:txBody>
          <a:bodyPr/>
          <a:lstStyle/>
          <a:p>
            <a:fld id="{4FAB73BC-B049-4115-A692-8D63A059BFB8}" type="slidenum">
              <a:rPr lang="en-US" smtClean="0"/>
              <a:pPr/>
              <a:t>81</a:t>
            </a:fld>
            <a:endParaRPr lang="en-US" dirty="0"/>
          </a:p>
        </p:txBody>
      </p:sp>
      <p:pic>
        <p:nvPicPr>
          <p:cNvPr id="6" name="Obrázek 5" descr="IMG_20190510_201047.jpg"/>
          <p:cNvPicPr>
            <a:picLocks noChangeAspect="1"/>
          </p:cNvPicPr>
          <p:nvPr/>
        </p:nvPicPr>
        <p:blipFill>
          <a:blip r:embed="rId3" cstate="print"/>
          <a:stretch>
            <a:fillRect/>
          </a:stretch>
        </p:blipFill>
        <p:spPr>
          <a:xfrm>
            <a:off x="4500093" y="2304570"/>
            <a:ext cx="3240360" cy="2430270"/>
          </a:xfrm>
          <a:prstGeom prst="rect">
            <a:avLst/>
          </a:prstGeom>
        </p:spPr>
      </p:pic>
      <p:pic>
        <p:nvPicPr>
          <p:cNvPr id="88066" name="Picture 2" descr="C:\Users\Spravce\Desktop\DSC_7232.JPG"/>
          <p:cNvPicPr>
            <a:picLocks noChangeAspect="1" noChangeArrowheads="1"/>
          </p:cNvPicPr>
          <p:nvPr/>
        </p:nvPicPr>
        <p:blipFill>
          <a:blip r:embed="rId4" cstate="print"/>
          <a:srcRect/>
          <a:stretch>
            <a:fillRect/>
          </a:stretch>
        </p:blipFill>
        <p:spPr bwMode="auto">
          <a:xfrm>
            <a:off x="8610600" y="2267870"/>
            <a:ext cx="3578374" cy="2376264"/>
          </a:xfrm>
          <a:prstGeom prst="rect">
            <a:avLst/>
          </a:prstGeom>
          <a:noFill/>
        </p:spPr>
      </p:pic>
      <p:pic>
        <p:nvPicPr>
          <p:cNvPr id="88067" name="Picture 3" descr="C:\Users\Spravce\Desktop\DSC_7312.jpg"/>
          <p:cNvPicPr>
            <a:picLocks noChangeAspect="1" noChangeArrowheads="1"/>
          </p:cNvPicPr>
          <p:nvPr/>
        </p:nvPicPr>
        <p:blipFill>
          <a:blip r:embed="rId5" cstate="print"/>
          <a:srcRect/>
          <a:stretch>
            <a:fillRect/>
          </a:stretch>
        </p:blipFill>
        <p:spPr bwMode="auto">
          <a:xfrm>
            <a:off x="8610600" y="4619726"/>
            <a:ext cx="3578374" cy="2215285"/>
          </a:xfrm>
          <a:prstGeom prst="rect">
            <a:avLst/>
          </a:prstGeom>
          <a:noFill/>
        </p:spPr>
      </p:pic>
      <p:pic>
        <p:nvPicPr>
          <p:cNvPr id="88068" name="Picture 4" descr="C:\Users\Spravce\Desktop\DSC_7264.jpg"/>
          <p:cNvPicPr>
            <a:picLocks noChangeAspect="1" noChangeArrowheads="1"/>
          </p:cNvPicPr>
          <p:nvPr/>
        </p:nvPicPr>
        <p:blipFill>
          <a:blip r:embed="rId6" cstate="print"/>
          <a:srcRect/>
          <a:stretch>
            <a:fillRect/>
          </a:stretch>
        </p:blipFill>
        <p:spPr bwMode="auto">
          <a:xfrm>
            <a:off x="4511114" y="4724265"/>
            <a:ext cx="3229339" cy="2160240"/>
          </a:xfrm>
          <a:prstGeom prst="rect">
            <a:avLst/>
          </a:prstGeom>
          <a:noFill/>
        </p:spPr>
      </p:pic>
      <p:sp>
        <p:nvSpPr>
          <p:cNvPr id="9" name="Obdélník 8">
            <a:extLst>
              <a:ext uri="{FF2B5EF4-FFF2-40B4-BE49-F238E27FC236}">
                <a16:creationId xmlns:a16="http://schemas.microsoft.com/office/drawing/2014/main" xmlns="" id="{B8CC81FC-8C8D-410F-8B22-FB871C37C8DE}"/>
              </a:ext>
            </a:extLst>
          </p:cNvPr>
          <p:cNvSpPr/>
          <p:nvPr/>
        </p:nvSpPr>
        <p:spPr>
          <a:xfrm>
            <a:off x="407368" y="100772"/>
            <a:ext cx="10801200" cy="2426305"/>
          </a:xfrm>
          <a:prstGeom prst="rect">
            <a:avLst/>
          </a:prstGeom>
        </p:spPr>
        <p:txBody>
          <a:bodyPr wrap="square">
            <a:spAutoFit/>
          </a:bodyPr>
          <a:lstStyle/>
          <a:p>
            <a:pPr marL="342900" lvl="0" indent="-342900">
              <a:lnSpc>
                <a:spcPct val="90000"/>
              </a:lnSpc>
              <a:spcBef>
                <a:spcPts val="1000"/>
              </a:spcBef>
              <a:buFont typeface="Arial" panose="020B0604020202020204" pitchFamily="34" charset="0"/>
              <a:buChar char="•"/>
            </a:pPr>
            <a:r>
              <a:rPr lang="cs-CZ" sz="2500" dirty="0"/>
              <a:t>V pátek 10. 5. 2019 jsme se připojili k celoevropské iniciativě na ochranu pastevectví, proti nekontrolovatelnému šíření vlků.</a:t>
            </a:r>
          </a:p>
          <a:p>
            <a:pPr marL="342900" lvl="0" indent="-342900">
              <a:lnSpc>
                <a:spcPct val="90000"/>
              </a:lnSpc>
              <a:spcBef>
                <a:spcPts val="1000"/>
              </a:spcBef>
              <a:buFont typeface="Arial" panose="020B0604020202020204" pitchFamily="34" charset="0"/>
              <a:buChar char="•"/>
            </a:pPr>
            <a:r>
              <a:rPr lang="cs-CZ" sz="2500" dirty="0"/>
              <a:t>Večer jsme se podělili o své názory a zapálili jsme symbolickou vatru na ochranu před šelmami.</a:t>
            </a:r>
          </a:p>
          <a:p>
            <a:pPr marL="342900" lvl="0" indent="-342900">
              <a:lnSpc>
                <a:spcPct val="90000"/>
              </a:lnSpc>
              <a:spcBef>
                <a:spcPts val="1000"/>
              </a:spcBef>
              <a:buFont typeface="Arial" panose="020B0604020202020204" pitchFamily="34" charset="0"/>
              <a:buChar char="•"/>
            </a:pPr>
            <a:r>
              <a:rPr lang="cs-CZ" sz="2500" dirty="0"/>
              <a:t>Podle počtu podpisů se dá odhadnout, že se této akce účastnilo kolem </a:t>
            </a:r>
            <a:r>
              <a:rPr lang="cs-CZ" sz="2500" b="1" dirty="0"/>
              <a:t>400</a:t>
            </a:r>
            <a:r>
              <a:rPr lang="cs-CZ" sz="2500" dirty="0"/>
              <a:t> lidí  z celé republiky.</a:t>
            </a:r>
            <a:endParaRPr lang="cs-CZ" sz="2500" dirty="0">
              <a:solidFill>
                <a:prstClr val="black"/>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2" y="2645736"/>
            <a:ext cx="12192002" cy="1355750"/>
          </a:xfrm>
        </p:spPr>
        <p:txBody>
          <a:bodyPr vert="horz" lIns="91440" tIns="45720" rIns="91440" bIns="45720" rtlCol="0" anchor="b">
            <a:normAutofit/>
          </a:bodyPr>
          <a:lstStyle/>
          <a:p>
            <a:pPr algn="ctr"/>
            <a:r>
              <a:rPr lang="en-US" sz="5400" b="1" kern="1200" dirty="0" err="1">
                <a:solidFill>
                  <a:schemeClr val="tx1"/>
                </a:solidFill>
                <a:latin typeface="+mj-lt"/>
                <a:ea typeface="+mj-ea"/>
                <a:cs typeface="+mj-cs"/>
              </a:rPr>
              <a:t>Protesty</a:t>
            </a:r>
            <a:r>
              <a:rPr lang="en-US" sz="5400" b="1" kern="1200" dirty="0">
                <a:solidFill>
                  <a:schemeClr val="tx1"/>
                </a:solidFill>
                <a:latin typeface="+mj-lt"/>
                <a:ea typeface="+mj-ea"/>
                <a:cs typeface="+mj-cs"/>
              </a:rPr>
              <a:t> </a:t>
            </a:r>
            <a:r>
              <a:rPr lang="en-US" sz="5400" b="1" kern="1200" dirty="0" err="1">
                <a:solidFill>
                  <a:schemeClr val="tx1"/>
                </a:solidFill>
                <a:latin typeface="+mj-lt"/>
                <a:ea typeface="+mj-ea"/>
                <a:cs typeface="+mj-cs"/>
              </a:rPr>
              <a:t>proti</a:t>
            </a:r>
            <a:r>
              <a:rPr lang="en-US" sz="5400" b="1" kern="1200" dirty="0">
                <a:solidFill>
                  <a:schemeClr val="tx1"/>
                </a:solidFill>
                <a:latin typeface="+mj-lt"/>
                <a:ea typeface="+mj-ea"/>
                <a:cs typeface="+mj-cs"/>
              </a:rPr>
              <a:t> </a:t>
            </a:r>
            <a:r>
              <a:rPr lang="en-US" sz="5400" b="1" kern="1200" dirty="0" err="1">
                <a:solidFill>
                  <a:schemeClr val="tx1"/>
                </a:solidFill>
                <a:latin typeface="+mj-lt"/>
                <a:ea typeface="+mj-ea"/>
                <a:cs typeface="+mj-cs"/>
              </a:rPr>
              <a:t>vlkům</a:t>
            </a:r>
            <a:r>
              <a:rPr lang="cs-CZ" sz="5400" b="1" kern="1200" dirty="0">
                <a:solidFill>
                  <a:schemeClr val="tx1"/>
                </a:solidFill>
                <a:latin typeface="+mj-lt"/>
                <a:ea typeface="+mj-ea"/>
                <a:cs typeface="+mj-cs"/>
              </a:rPr>
              <a:t> jsou v celé Evropě</a:t>
            </a:r>
            <a:endParaRPr lang="en-US" sz="5400" b="1" kern="1200" dirty="0">
              <a:solidFill>
                <a:schemeClr val="tx1"/>
              </a:solidFill>
              <a:latin typeface="+mj-lt"/>
              <a:ea typeface="+mj-ea"/>
              <a:cs typeface="+mj-cs"/>
            </a:endParaRPr>
          </a:p>
        </p:txBody>
      </p:sp>
      <p:pic>
        <p:nvPicPr>
          <p:cNvPr id="14" name="Obrázek 13" descr="Založení Národní federace na obranu pastevectví 24.6.2018 Francie – kopie.png">
            <a:extLst>
              <a:ext uri="{FF2B5EF4-FFF2-40B4-BE49-F238E27FC236}">
                <a16:creationId xmlns:a16="http://schemas.microsoft.com/office/drawing/2014/main" xmlns="" id="{A5B9CA5C-9A5A-448B-B144-C773DB0D13E3}"/>
              </a:ext>
            </a:extLst>
          </p:cNvPr>
          <p:cNvPicPr>
            <a:picLocks noChangeAspect="1"/>
          </p:cNvPicPr>
          <p:nvPr/>
        </p:nvPicPr>
        <p:blipFill rotWithShape="1">
          <a:blip r:embed="rId2" cstate="print"/>
          <a:srcRect t="25333" r="3" b="7120"/>
          <a:stretch/>
        </p:blipFill>
        <p:spPr>
          <a:xfrm>
            <a:off x="7431341" y="1"/>
            <a:ext cx="4760659" cy="2204863"/>
          </a:xfrm>
          <a:prstGeom prst="rect">
            <a:avLst/>
          </a:prstGeom>
        </p:spPr>
      </p:pic>
      <p:pic>
        <p:nvPicPr>
          <p:cNvPr id="11" name="Obrázek 10" descr="Jižní tyrolsko - domonstrace proti vlku – kopie.png">
            <a:extLst>
              <a:ext uri="{FF2B5EF4-FFF2-40B4-BE49-F238E27FC236}">
                <a16:creationId xmlns:a16="http://schemas.microsoft.com/office/drawing/2014/main" xmlns="" id="{52699EC0-074A-4C1B-A593-AEE15DC88BFD}"/>
              </a:ext>
            </a:extLst>
          </p:cNvPr>
          <p:cNvPicPr>
            <a:picLocks noChangeAspect="1"/>
          </p:cNvPicPr>
          <p:nvPr/>
        </p:nvPicPr>
        <p:blipFill rotWithShape="1">
          <a:blip r:embed="rId3" cstate="print"/>
          <a:srcRect t="6097" r="1" b="1"/>
          <a:stretch/>
        </p:blipFill>
        <p:spPr>
          <a:xfrm>
            <a:off x="7716860" y="4683319"/>
            <a:ext cx="4475140" cy="2174680"/>
          </a:xfrm>
          <a:custGeom>
            <a:avLst/>
            <a:gdLst>
              <a:gd name="connsiteX0" fmla="*/ 1006941 w 4475140"/>
              <a:gd name="connsiteY0" fmla="*/ 0 h 2174680"/>
              <a:gd name="connsiteX1" fmla="*/ 4475140 w 4475140"/>
              <a:gd name="connsiteY1" fmla="*/ 0 h 2174680"/>
              <a:gd name="connsiteX2" fmla="*/ 4475140 w 4475140"/>
              <a:gd name="connsiteY2" fmla="*/ 2174680 h 2174680"/>
              <a:gd name="connsiteX3" fmla="*/ 3400319 w 4475140"/>
              <a:gd name="connsiteY3" fmla="*/ 2174680 h 2174680"/>
              <a:gd name="connsiteX4" fmla="*/ 3400319 w 4475140"/>
              <a:gd name="connsiteY4" fmla="*/ 2174202 h 2174680"/>
              <a:gd name="connsiteX5" fmla="*/ 0 w 4475140"/>
              <a:gd name="connsiteY5" fmla="*/ 2174202 h 2174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140" h="2174680">
                <a:moveTo>
                  <a:pt x="1006941" y="0"/>
                </a:moveTo>
                <a:lnTo>
                  <a:pt x="4475140" y="0"/>
                </a:lnTo>
                <a:lnTo>
                  <a:pt x="4475140" y="2174680"/>
                </a:lnTo>
                <a:lnTo>
                  <a:pt x="3400319" y="2174680"/>
                </a:lnTo>
                <a:lnTo>
                  <a:pt x="3400319" y="2174202"/>
                </a:lnTo>
                <a:lnTo>
                  <a:pt x="0" y="2174202"/>
                </a:lnTo>
                <a:close/>
              </a:path>
            </a:pathLst>
          </a:custGeom>
        </p:spPr>
      </p:pic>
      <p:pic>
        <p:nvPicPr>
          <p:cNvPr id="6" name="Zástupný symbol pro obsah 5" descr="CAM03601.jpg"/>
          <p:cNvPicPr>
            <a:picLocks noGrp="1" noChangeAspect="1"/>
          </p:cNvPicPr>
          <p:nvPr>
            <p:ph idx="1"/>
          </p:nvPr>
        </p:nvPicPr>
        <p:blipFill rotWithShape="1">
          <a:blip r:embed="rId4" cstate="print"/>
          <a:srcRect t="19556" r="-1" b="16331"/>
          <a:stretch/>
        </p:blipFill>
        <p:spPr>
          <a:xfrm>
            <a:off x="4039737" y="4682838"/>
            <a:ext cx="4523640" cy="2175160"/>
          </a:xfrm>
          <a:custGeom>
            <a:avLst/>
            <a:gdLst>
              <a:gd name="connsiteX0" fmla="*/ 0 w 4523640"/>
              <a:gd name="connsiteY0" fmla="*/ 0 h 2175160"/>
              <a:gd name="connsiteX1" fmla="*/ 4523640 w 4523640"/>
              <a:gd name="connsiteY1" fmla="*/ 0 h 2175160"/>
              <a:gd name="connsiteX2" fmla="*/ 3516256 w 4523640"/>
              <a:gd name="connsiteY2" fmla="*/ 2175160 h 2175160"/>
              <a:gd name="connsiteX3" fmla="*/ 0 w 4523640"/>
              <a:gd name="connsiteY3" fmla="*/ 2175160 h 2175160"/>
              <a:gd name="connsiteX4" fmla="*/ 0 w 4523640"/>
              <a:gd name="connsiteY4" fmla="*/ 2174920 h 2175160"/>
              <a:gd name="connsiteX5" fmla="*/ 14159 w 4523640"/>
              <a:gd name="connsiteY5" fmla="*/ 2174920 h 2175160"/>
              <a:gd name="connsiteX6" fmla="*/ 1021100 w 4523640"/>
              <a:gd name="connsiteY6" fmla="*/ 718 h 2175160"/>
              <a:gd name="connsiteX7" fmla="*/ 0 w 4523640"/>
              <a:gd name="connsiteY7" fmla="*/ 718 h 217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23640" h="2175160">
                <a:moveTo>
                  <a:pt x="0" y="0"/>
                </a:moveTo>
                <a:lnTo>
                  <a:pt x="4523640" y="0"/>
                </a:lnTo>
                <a:lnTo>
                  <a:pt x="3516256" y="2175160"/>
                </a:lnTo>
                <a:lnTo>
                  <a:pt x="0" y="2175160"/>
                </a:lnTo>
                <a:lnTo>
                  <a:pt x="0" y="2174920"/>
                </a:lnTo>
                <a:lnTo>
                  <a:pt x="14159" y="2174920"/>
                </a:lnTo>
                <a:lnTo>
                  <a:pt x="1021100" y="718"/>
                </a:lnTo>
                <a:lnTo>
                  <a:pt x="0" y="718"/>
                </a:lnTo>
                <a:close/>
              </a:path>
            </a:pathLst>
          </a:custGeom>
        </p:spPr>
      </p:pic>
      <p:pic>
        <p:nvPicPr>
          <p:cNvPr id="9" name="Zástupný symbol pro obsah 4" descr="oheň proti vlkům.png">
            <a:extLst>
              <a:ext uri="{FF2B5EF4-FFF2-40B4-BE49-F238E27FC236}">
                <a16:creationId xmlns:a16="http://schemas.microsoft.com/office/drawing/2014/main" xmlns="" id="{B4F43B6D-37C1-4BED-BE76-F00E079A46D6}"/>
              </a:ext>
            </a:extLst>
          </p:cNvPr>
          <p:cNvPicPr>
            <a:picLocks noChangeAspect="1"/>
          </p:cNvPicPr>
          <p:nvPr/>
        </p:nvPicPr>
        <p:blipFill rotWithShape="1">
          <a:blip r:embed="rId5" cstate="print"/>
          <a:srcRect t="9169" b="1763"/>
          <a:stretch/>
        </p:blipFill>
        <p:spPr>
          <a:xfrm>
            <a:off x="-2" y="4689793"/>
            <a:ext cx="4908824" cy="2175160"/>
          </a:xfrm>
          <a:custGeom>
            <a:avLst/>
            <a:gdLst>
              <a:gd name="connsiteX0" fmla="*/ 0 w 4908824"/>
              <a:gd name="connsiteY0" fmla="*/ 0 h 2175160"/>
              <a:gd name="connsiteX1" fmla="*/ 4908824 w 4908824"/>
              <a:gd name="connsiteY1" fmla="*/ 0 h 2175160"/>
              <a:gd name="connsiteX2" fmla="*/ 3901440 w 4908824"/>
              <a:gd name="connsiteY2" fmla="*/ 2175160 h 2175160"/>
              <a:gd name="connsiteX3" fmla="*/ 0 w 4908824"/>
              <a:gd name="connsiteY3" fmla="*/ 2175160 h 2175160"/>
            </a:gdLst>
            <a:ahLst/>
            <a:cxnLst>
              <a:cxn ang="0">
                <a:pos x="connsiteX0" y="connsiteY0"/>
              </a:cxn>
              <a:cxn ang="0">
                <a:pos x="connsiteX1" y="connsiteY1"/>
              </a:cxn>
              <a:cxn ang="0">
                <a:pos x="connsiteX2" y="connsiteY2"/>
              </a:cxn>
              <a:cxn ang="0">
                <a:pos x="connsiteX3" y="connsiteY3"/>
              </a:cxn>
            </a:cxnLst>
            <a:rect l="l" t="t" r="r" b="b"/>
            <a:pathLst>
              <a:path w="4908824" h="2175160">
                <a:moveTo>
                  <a:pt x="0" y="0"/>
                </a:moveTo>
                <a:lnTo>
                  <a:pt x="4908824" y="0"/>
                </a:lnTo>
                <a:lnTo>
                  <a:pt x="3901440" y="2175160"/>
                </a:lnTo>
                <a:lnTo>
                  <a:pt x="0" y="2175160"/>
                </a:lnTo>
                <a:close/>
              </a:path>
            </a:pathLst>
          </a:custGeom>
        </p:spPr>
      </p:pic>
      <p:sp>
        <p:nvSpPr>
          <p:cNvPr id="4" name="Zástupný symbol pro číslo snímku 3"/>
          <p:cNvSpPr>
            <a:spLocks noGrp="1"/>
          </p:cNvSpPr>
          <p:nvPr>
            <p:ph type="sldNum" sz="quarter" idx="12"/>
          </p:nvPr>
        </p:nvSpPr>
        <p:spPr>
          <a:xfrm>
            <a:off x="8820150" y="6356350"/>
            <a:ext cx="2533650" cy="365125"/>
          </a:xfrm>
        </p:spPr>
        <p:txBody>
          <a:bodyPr vert="horz" lIns="91440" tIns="45720" rIns="91440" bIns="45720" rtlCol="0" anchor="ctr">
            <a:normAutofit/>
          </a:bodyPr>
          <a:lstStyle/>
          <a:p>
            <a:pPr>
              <a:spcAft>
                <a:spcPts val="600"/>
              </a:spcAft>
            </a:pPr>
            <a:fld id="{20264769-77EF-4CD0-90DE-F7D7F2D423C4}" type="slidenum">
              <a:rPr lang="en-US">
                <a:solidFill>
                  <a:srgbClr val="FFFFFF"/>
                </a:solidFill>
              </a:rPr>
              <a:pPr>
                <a:spcAft>
                  <a:spcPts val="600"/>
                </a:spcAft>
              </a:pPr>
              <a:t>82</a:t>
            </a:fld>
            <a:endParaRPr lang="en-US">
              <a:solidFill>
                <a:srgbClr val="FFFFFF"/>
              </a:solidFill>
            </a:endParaRPr>
          </a:p>
        </p:txBody>
      </p:sp>
      <p:pic>
        <p:nvPicPr>
          <p:cNvPr id="12" name="Obrázek 11" descr="kundgebung-wolfsfreie-zonen-.jpg"/>
          <p:cNvPicPr>
            <a:picLocks noChangeAspect="1"/>
          </p:cNvPicPr>
          <p:nvPr/>
        </p:nvPicPr>
        <p:blipFill>
          <a:blip r:embed="rId6" cstate="print"/>
          <a:stretch>
            <a:fillRect/>
          </a:stretch>
        </p:blipFill>
        <p:spPr>
          <a:xfrm>
            <a:off x="3719736" y="0"/>
            <a:ext cx="4392488" cy="2204864"/>
          </a:xfrm>
          <a:prstGeom prst="rect">
            <a:avLst/>
          </a:prstGeom>
        </p:spPr>
      </p:pic>
      <p:pic>
        <p:nvPicPr>
          <p:cNvPr id="13" name="Obrázek 12" descr="stažený soubor.jpg"/>
          <p:cNvPicPr>
            <a:picLocks noChangeAspect="1"/>
          </p:cNvPicPr>
          <p:nvPr/>
        </p:nvPicPr>
        <p:blipFill>
          <a:blip r:embed="rId7" cstate="print"/>
          <a:stretch>
            <a:fillRect/>
          </a:stretch>
        </p:blipFill>
        <p:spPr>
          <a:xfrm>
            <a:off x="191344" y="0"/>
            <a:ext cx="3575720" cy="2249409"/>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83</a:t>
            </a:fld>
            <a:endParaRPr lang="en-US" dirty="0"/>
          </a:p>
        </p:txBody>
      </p:sp>
      <p:pic>
        <p:nvPicPr>
          <p:cNvPr id="3" name="Obrázek 2" descr="530145631-reg-demoweidetierhalter10-m_1-Ga7.jpg"/>
          <p:cNvPicPr>
            <a:picLocks noChangeAspect="1"/>
          </p:cNvPicPr>
          <p:nvPr/>
        </p:nvPicPr>
        <p:blipFill>
          <a:blip r:embed="rId2" cstate="print"/>
          <a:stretch>
            <a:fillRect/>
          </a:stretch>
        </p:blipFill>
        <p:spPr>
          <a:xfrm>
            <a:off x="0" y="188640"/>
            <a:ext cx="4096455" cy="2304256"/>
          </a:xfrm>
          <a:prstGeom prst="rect">
            <a:avLst/>
          </a:prstGeom>
        </p:spPr>
      </p:pic>
      <p:pic>
        <p:nvPicPr>
          <p:cNvPr id="4" name="Obrázek 3" descr="ec901174-c384-4b6c-9c51-26c5aae0a953.jpg"/>
          <p:cNvPicPr>
            <a:picLocks noChangeAspect="1"/>
          </p:cNvPicPr>
          <p:nvPr/>
        </p:nvPicPr>
        <p:blipFill>
          <a:blip r:embed="rId3" cstate="print"/>
          <a:stretch>
            <a:fillRect/>
          </a:stretch>
        </p:blipFill>
        <p:spPr>
          <a:xfrm>
            <a:off x="0" y="4797152"/>
            <a:ext cx="5221608" cy="1944216"/>
          </a:xfrm>
          <a:prstGeom prst="rect">
            <a:avLst/>
          </a:prstGeom>
        </p:spPr>
      </p:pic>
      <p:pic>
        <p:nvPicPr>
          <p:cNvPr id="6" name="Obrázek 5" descr="Wolfsdemo.jpg"/>
          <p:cNvPicPr>
            <a:picLocks noChangeAspect="1"/>
          </p:cNvPicPr>
          <p:nvPr/>
        </p:nvPicPr>
        <p:blipFill>
          <a:blip r:embed="rId4" cstate="print"/>
          <a:stretch>
            <a:fillRect/>
          </a:stretch>
        </p:blipFill>
        <p:spPr>
          <a:xfrm>
            <a:off x="5986845" y="0"/>
            <a:ext cx="6205155" cy="4038199"/>
          </a:xfrm>
          <a:prstGeom prst="rect">
            <a:avLst/>
          </a:prstGeom>
        </p:spPr>
      </p:pic>
      <p:pic>
        <p:nvPicPr>
          <p:cNvPr id="7" name="Obrázek 6" descr="Kundgebung-der-Bewegung-Land-schafft-Verbindung-in-Stuttgart,1571757085194,bauernswrstuttgart4-100__v-16x9@2dXL_-77ed5d09bafd4e3cf6a5a0264e5e16ea35f14925.jpg"/>
          <p:cNvPicPr>
            <a:picLocks noChangeAspect="1"/>
          </p:cNvPicPr>
          <p:nvPr/>
        </p:nvPicPr>
        <p:blipFill>
          <a:blip r:embed="rId5" cstate="print"/>
          <a:stretch>
            <a:fillRect/>
          </a:stretch>
        </p:blipFill>
        <p:spPr>
          <a:xfrm>
            <a:off x="7968208" y="4365104"/>
            <a:ext cx="4223792" cy="2375883"/>
          </a:xfrm>
          <a:prstGeom prst="rect">
            <a:avLst/>
          </a:prstGeom>
        </p:spPr>
      </p:pic>
      <p:pic>
        <p:nvPicPr>
          <p:cNvPr id="8" name="Obrázek 7" descr="DAN_2292.jpg"/>
          <p:cNvPicPr>
            <a:picLocks noChangeAspect="1"/>
          </p:cNvPicPr>
          <p:nvPr/>
        </p:nvPicPr>
        <p:blipFill>
          <a:blip r:embed="rId6" cstate="print"/>
          <a:stretch>
            <a:fillRect/>
          </a:stretch>
        </p:blipFill>
        <p:spPr>
          <a:xfrm>
            <a:off x="0" y="2564904"/>
            <a:ext cx="3168352" cy="2110123"/>
          </a:xfrm>
          <a:prstGeom prst="rect">
            <a:avLst/>
          </a:prstGeom>
        </p:spPr>
      </p:pic>
      <p:pic>
        <p:nvPicPr>
          <p:cNvPr id="9" name="Obrázek 8" descr="Wolfsdemo (1).jpg"/>
          <p:cNvPicPr>
            <a:picLocks noChangeAspect="1"/>
          </p:cNvPicPr>
          <p:nvPr/>
        </p:nvPicPr>
        <p:blipFill>
          <a:blip r:embed="rId7" cstate="print"/>
          <a:stretch>
            <a:fillRect/>
          </a:stretch>
        </p:blipFill>
        <p:spPr>
          <a:xfrm>
            <a:off x="3215680" y="2564904"/>
            <a:ext cx="3304702" cy="2204864"/>
          </a:xfrm>
          <a:prstGeom prst="rect">
            <a:avLst/>
          </a:prstGeom>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9192344" y="6367680"/>
            <a:ext cx="3228194" cy="661720"/>
          </a:xfrm>
          <a:prstGeom prst="rect">
            <a:avLst/>
          </a:prstGeom>
          <a:noFill/>
        </p:spPr>
        <p:txBody>
          <a:bodyPr wrap="square" rtlCol="0">
            <a:spAutoFit/>
          </a:bodyPr>
          <a:lstStyle/>
          <a:p>
            <a:r>
              <a:rPr lang="cs-CZ" sz="700" dirty="0"/>
              <a:t>http://ceskapozice.lidovky.cz/tema/vlci-jsou-soucasti-biodiverzity-a-take-jsou-samozrejme-krasni.A190726_105133_pozice-tema_houd</a:t>
            </a:r>
          </a:p>
          <a:p>
            <a:r>
              <a:rPr lang="cs-CZ" sz="800" dirty="0"/>
              <a:t>https://moravskoslezsky.denik.cz/z-regionu/vlci-rysi-medvedi-selmy-cesko-lesy-myslivci-zver-jelen-srnka-divocak-20200316.html</a:t>
            </a:r>
          </a:p>
          <a:p>
            <a:endParaRPr lang="cs-CZ" sz="700" dirty="0"/>
          </a:p>
        </p:txBody>
      </p:sp>
      <p:pic>
        <p:nvPicPr>
          <p:cNvPr id="3" name="Obrázek 2" descr="Pelc 001.jpg"/>
          <p:cNvPicPr>
            <a:picLocks noChangeAspect="1"/>
          </p:cNvPicPr>
          <p:nvPr/>
        </p:nvPicPr>
        <p:blipFill>
          <a:blip r:embed="rId2" cstate="print"/>
          <a:stretch>
            <a:fillRect/>
          </a:stretch>
        </p:blipFill>
        <p:spPr>
          <a:xfrm>
            <a:off x="839416" y="980728"/>
            <a:ext cx="2952328" cy="2153700"/>
          </a:xfrm>
          <a:prstGeom prst="rect">
            <a:avLst/>
          </a:prstGeom>
        </p:spPr>
      </p:pic>
      <p:sp>
        <p:nvSpPr>
          <p:cNvPr id="4" name="TextovéPole 3"/>
          <p:cNvSpPr txBox="1"/>
          <p:nvPr/>
        </p:nvSpPr>
        <p:spPr>
          <a:xfrm>
            <a:off x="0" y="3178085"/>
            <a:ext cx="12072664" cy="2554545"/>
          </a:xfrm>
          <a:prstGeom prst="rect">
            <a:avLst/>
          </a:prstGeom>
          <a:noFill/>
        </p:spPr>
        <p:txBody>
          <a:bodyPr wrap="square" rtlCol="0">
            <a:spAutoFit/>
          </a:bodyPr>
          <a:lstStyle/>
          <a:p>
            <a:pPr marL="342900" indent="-342900">
              <a:buFont typeface="Arial" panose="020B0604020202020204" pitchFamily="34" charset="0"/>
              <a:buChar char="•"/>
            </a:pPr>
            <a:r>
              <a:rPr lang="cs-CZ" sz="2000" dirty="0"/>
              <a:t>Rozhovor  s ředitelem Agentury ochrany přírody a krajiny RNDr. Františkem Pelcem, který vyšel v LN 22.července 2019, ve mně vzbudil rozpaky. </a:t>
            </a:r>
            <a:endParaRPr lang="cs-CZ" sz="2000" dirty="0" smtClean="0"/>
          </a:p>
          <a:p>
            <a:pPr marL="342900" indent="-342900">
              <a:buFont typeface="Arial" panose="020B0604020202020204" pitchFamily="34" charset="0"/>
              <a:buChar char="•"/>
            </a:pPr>
            <a:endParaRPr lang="cs-CZ" sz="3200" b="1" dirty="0">
              <a:solidFill>
                <a:srgbClr val="FF0000"/>
              </a:solidFill>
            </a:endParaRPr>
          </a:p>
          <a:p>
            <a:pPr marL="342900" indent="-342900"/>
            <a:r>
              <a:rPr lang="cs-CZ" sz="2400" b="1" dirty="0">
                <a:solidFill>
                  <a:srgbClr val="FF0000"/>
                </a:solidFill>
              </a:rPr>
              <a:t>Vlk by podle něj dokonale pročistil </a:t>
            </a:r>
            <a:r>
              <a:rPr lang="cs-CZ" sz="2400" b="1" dirty="0" smtClean="0">
                <a:solidFill>
                  <a:srgbClr val="FF0000"/>
                </a:solidFill>
              </a:rPr>
              <a:t>populaci </a:t>
            </a:r>
            <a:r>
              <a:rPr lang="cs-CZ" sz="2400" b="1" dirty="0">
                <a:solidFill>
                  <a:srgbClr val="FF0000"/>
                </a:solidFill>
              </a:rPr>
              <a:t>přemnožených </a:t>
            </a:r>
            <a:r>
              <a:rPr lang="cs-CZ" sz="2400" b="1" dirty="0" smtClean="0">
                <a:solidFill>
                  <a:srgbClr val="FF0000"/>
                </a:solidFill>
              </a:rPr>
              <a:t>bobrů a chránil les před kůrovcem.</a:t>
            </a:r>
          </a:p>
          <a:p>
            <a:pPr marL="342900" indent="-342900"/>
            <a:endParaRPr lang="cs-CZ" sz="2000" b="1" dirty="0">
              <a:solidFill>
                <a:srgbClr val="FF0000"/>
              </a:solidFill>
            </a:endParaRPr>
          </a:p>
          <a:p>
            <a:pPr marL="342900" indent="-342900" algn="ctr">
              <a:buFont typeface="Arial" panose="020B0604020202020204" pitchFamily="34" charset="0"/>
              <a:buChar char="•"/>
            </a:pPr>
            <a:r>
              <a:rPr lang="cs-CZ" sz="2000" dirty="0" smtClean="0"/>
              <a:t>Pro ČR bylo vypočítáno, že </a:t>
            </a:r>
            <a:r>
              <a:rPr lang="cs-CZ" sz="2400" b="1" dirty="0" smtClean="0">
                <a:solidFill>
                  <a:srgbClr val="FF0000"/>
                </a:solidFill>
              </a:rPr>
              <a:t>v ČR jsou podmínky pro 96-283 smeček </a:t>
            </a:r>
          </a:p>
          <a:p>
            <a:pPr marL="342900" indent="-342900" algn="ctr"/>
            <a:r>
              <a:rPr lang="cs-CZ" sz="2000" dirty="0" smtClean="0"/>
              <a:t>(viz kapitola 4.3.2 PPVO). </a:t>
            </a:r>
            <a:endParaRPr lang="cs-CZ" sz="2000" dirty="0"/>
          </a:p>
        </p:txBody>
      </p:sp>
      <p:sp>
        <p:nvSpPr>
          <p:cNvPr id="5" name="TextovéPole 4"/>
          <p:cNvSpPr txBox="1"/>
          <p:nvPr/>
        </p:nvSpPr>
        <p:spPr>
          <a:xfrm>
            <a:off x="1775520" y="260648"/>
            <a:ext cx="9289032" cy="769441"/>
          </a:xfrm>
          <a:prstGeom prst="rect">
            <a:avLst/>
          </a:prstGeom>
          <a:noFill/>
        </p:spPr>
        <p:txBody>
          <a:bodyPr wrap="square" rtlCol="0">
            <a:spAutoFit/>
          </a:bodyPr>
          <a:lstStyle/>
          <a:p>
            <a:r>
              <a:rPr lang="cs-CZ" sz="4400" b="1" dirty="0" smtClean="0">
                <a:solidFill>
                  <a:srgbClr val="FF0000"/>
                </a:solidFill>
              </a:rPr>
              <a:t>„Potřebujeme násobně více vlků“</a:t>
            </a:r>
            <a:endParaRPr lang="cs-CZ" sz="4400" dirty="0"/>
          </a:p>
        </p:txBody>
      </p:sp>
      <p:pic>
        <p:nvPicPr>
          <p:cNvPr id="1026" name="image30.jpg"/>
          <p:cNvPicPr>
            <a:picLocks noChangeAspect="1" noChangeArrowheads="1"/>
          </p:cNvPicPr>
          <p:nvPr/>
        </p:nvPicPr>
        <p:blipFill>
          <a:blip r:embed="rId3" cstate="print"/>
          <a:srcRect/>
          <a:stretch>
            <a:fillRect/>
          </a:stretch>
        </p:blipFill>
        <p:spPr bwMode="auto">
          <a:xfrm>
            <a:off x="7104112" y="980728"/>
            <a:ext cx="3146995" cy="2122086"/>
          </a:xfrm>
          <a:prstGeom prst="rect">
            <a:avLst/>
          </a:prstGeom>
          <a:noFill/>
          <a:ln w="9525">
            <a:noFill/>
            <a:miter lim="800000"/>
            <a:headEnd/>
            <a:tailEnd/>
          </a:ln>
        </p:spPr>
      </p:pic>
    </p:spTree>
    <p:extLst>
      <p:ext uri="{BB962C8B-B14F-4D97-AF65-F5344CB8AC3E}">
        <p14:creationId xmlns:p14="http://schemas.microsoft.com/office/powerpoint/2010/main" val="115254041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85</a:t>
            </a:fld>
            <a:endParaRPr lang="en-US" dirty="0"/>
          </a:p>
        </p:txBody>
      </p:sp>
      <p:pic>
        <p:nvPicPr>
          <p:cNvPr id="3" name="Obrázek 2" descr="Seznam 10.2.2020.png"/>
          <p:cNvPicPr>
            <a:picLocks noChangeAspect="1"/>
          </p:cNvPicPr>
          <p:nvPr/>
        </p:nvPicPr>
        <p:blipFill>
          <a:blip r:embed="rId2" cstate="print"/>
          <a:stretch>
            <a:fillRect/>
          </a:stretch>
        </p:blipFill>
        <p:spPr>
          <a:xfrm>
            <a:off x="1407805" y="1123018"/>
            <a:ext cx="9376390" cy="4611964"/>
          </a:xfrm>
          <a:prstGeom prst="rect">
            <a:avLst/>
          </a:prstGeom>
        </p:spPr>
      </p:pic>
      <p:sp>
        <p:nvSpPr>
          <p:cNvPr id="4" name="TextovéPole 3"/>
          <p:cNvSpPr txBox="1"/>
          <p:nvPr/>
        </p:nvSpPr>
        <p:spPr>
          <a:xfrm>
            <a:off x="2207568" y="6021288"/>
            <a:ext cx="7992888" cy="184666"/>
          </a:xfrm>
          <a:prstGeom prst="rect">
            <a:avLst/>
          </a:prstGeom>
          <a:noFill/>
        </p:spPr>
        <p:txBody>
          <a:bodyPr wrap="square" rtlCol="0">
            <a:spAutoFit/>
          </a:bodyPr>
          <a:lstStyle/>
          <a:p>
            <a:r>
              <a:rPr lang="cs-CZ" sz="600" dirty="0" smtClean="0">
                <a:hlinkClick r:id="rId3"/>
              </a:rPr>
              <a:t>https://www.seznamzpravy.cz/clanek/vlk-likviduje-nejen-ovce-ale-i-jejich-chovatele-jak-jim-pomoct-nikdo-nevi-88558?seq-no=17&amp;dop-ab-variant=&amp;source=clanky-home</a:t>
            </a:r>
            <a:endParaRPr lang="cs-CZ" sz="6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ctr"/>
            <a:r>
              <a:rPr lang="cs-CZ" sz="5300" b="1" dirty="0"/>
              <a:t>PETICE</a:t>
            </a:r>
            <a:r>
              <a:rPr lang="cs-CZ" dirty="0"/>
              <a:t/>
            </a:r>
            <a:br>
              <a:rPr lang="cs-CZ" dirty="0"/>
            </a:br>
            <a:r>
              <a:rPr lang="cs-CZ" sz="2700" b="1" dirty="0"/>
              <a:t>Za ochranu pastevectví, proti nekontrolovatelnému šíření vlčí populace</a:t>
            </a:r>
            <a:r>
              <a:rPr lang="cs-CZ" dirty="0"/>
              <a:t/>
            </a:r>
            <a:br>
              <a:rPr lang="cs-CZ" dirty="0"/>
            </a:br>
            <a:r>
              <a:rPr lang="cs-CZ" dirty="0"/>
              <a:t> </a:t>
            </a:r>
          </a:p>
        </p:txBody>
      </p:sp>
      <p:sp>
        <p:nvSpPr>
          <p:cNvPr id="3" name="Zástupný symbol pro obsah 2"/>
          <p:cNvSpPr>
            <a:spLocks noGrp="1"/>
          </p:cNvSpPr>
          <p:nvPr>
            <p:ph idx="1"/>
          </p:nvPr>
        </p:nvSpPr>
        <p:spPr>
          <a:xfrm>
            <a:off x="838200" y="1556792"/>
            <a:ext cx="10515600" cy="4799558"/>
          </a:xfrm>
        </p:spPr>
        <p:txBody>
          <a:bodyPr>
            <a:normAutofit fontScale="77500" lnSpcReduction="20000"/>
          </a:bodyPr>
          <a:lstStyle/>
          <a:p>
            <a:r>
              <a:rPr lang="cs-CZ" dirty="0"/>
              <a:t>V posledních letech dochází k dramatickému nárůstu vlčí populace. S tím je spojený obrovský tlak na chovatele pasených zvířat. Čím dál častěji dochází k neomluvitelnému utrpení zvířat, která jsou terčem útoků vlků. Zkušenosti z ciziny ukazují, že i přes vynaložení obrovských finančních a pracovních nákladů, nelze těmto útokům účinně zabránit. Žádáme příslušné státní orgány o změnu současné právní úpravy, která vlka chrání po celém území republiky.</a:t>
            </a:r>
          </a:p>
          <a:p>
            <a:pPr algn="ctr">
              <a:buNone/>
            </a:pPr>
            <a:r>
              <a:rPr lang="cs-CZ" u="sng" dirty="0"/>
              <a:t>NAŠE POŽADAVKY</a:t>
            </a:r>
          </a:p>
          <a:p>
            <a:pPr lvl="0"/>
            <a:r>
              <a:rPr lang="cs-CZ" b="1" dirty="0"/>
              <a:t>Rajonizace vlčí populace – vymezení území bez vlků</a:t>
            </a:r>
            <a:endParaRPr lang="cs-CZ" dirty="0"/>
          </a:p>
          <a:p>
            <a:pPr lvl="0"/>
            <a:r>
              <a:rPr lang="cs-CZ" b="1" dirty="0"/>
              <a:t>Stanovení počtu vlků, který je únosný pro jednotlivé regiony</a:t>
            </a:r>
            <a:endParaRPr lang="cs-CZ" dirty="0"/>
          </a:p>
          <a:p>
            <a:pPr lvl="0"/>
            <a:r>
              <a:rPr lang="cs-CZ" b="1" dirty="0"/>
              <a:t>Povolit eliminaci vlků při napadení stáda</a:t>
            </a:r>
            <a:endParaRPr lang="cs-CZ" dirty="0"/>
          </a:p>
          <a:p>
            <a:pPr lvl="0"/>
            <a:r>
              <a:rPr lang="cs-CZ" b="1" dirty="0"/>
              <a:t>Vyřazení vlka ze seznamu kriticky ohrožených druhů ve vyhlášce č. 395/1992 Sb.</a:t>
            </a:r>
            <a:endParaRPr lang="cs-CZ" dirty="0"/>
          </a:p>
          <a:p>
            <a:pPr lvl="0"/>
            <a:r>
              <a:rPr lang="cs-CZ" b="1" dirty="0"/>
              <a:t>Podporujeme požadavek na vyřazení vlků ze současného stupně ochrany v Bernské úmluvě a ve Směrnici o stanovištích (Směrnice Rady č. 92/43/EHS z 21. května 1992)</a:t>
            </a:r>
            <a:endParaRPr lang="cs-CZ" dirty="0"/>
          </a:p>
          <a:p>
            <a:pPr lvl="0"/>
            <a:r>
              <a:rPr lang="cs-CZ" b="1" dirty="0"/>
              <a:t>Hrazení 100 % přímých i nepřímých nákladů spojených s vlky</a:t>
            </a:r>
            <a:endParaRPr lang="cs-CZ" dirty="0"/>
          </a:p>
          <a:p>
            <a:pPr lvl="0"/>
            <a:r>
              <a:rPr lang="cs-CZ" b="1" dirty="0"/>
              <a:t>Vyplácení reálných náhrad za škody v krátkém čase</a:t>
            </a:r>
            <a:endParaRPr lang="cs-CZ" dirty="0"/>
          </a:p>
          <a:p>
            <a:endParaRPr lang="cs-CZ" dirty="0"/>
          </a:p>
        </p:txBody>
      </p:sp>
      <p:sp>
        <p:nvSpPr>
          <p:cNvPr id="4" name="Zástupný symbol pro číslo snímku 3"/>
          <p:cNvSpPr>
            <a:spLocks noGrp="1"/>
          </p:cNvSpPr>
          <p:nvPr>
            <p:ph type="sldNum" sz="quarter" idx="12"/>
          </p:nvPr>
        </p:nvSpPr>
        <p:spPr/>
        <p:txBody>
          <a:bodyPr/>
          <a:lstStyle/>
          <a:p>
            <a:fld id="{4FAB73BC-B049-4115-A692-8D63A059BFB8}" type="slidenum">
              <a:rPr lang="en-US" smtClean="0"/>
              <a:pPr/>
              <a:t>86</a:t>
            </a:fld>
            <a:endParaRPr lang="en-US" dirty="0"/>
          </a:p>
        </p:txBody>
      </p:sp>
      <p:pic>
        <p:nvPicPr>
          <p:cNvPr id="5" name="Obrázek 4" descr="petition.jpg"/>
          <p:cNvPicPr>
            <a:picLocks noChangeAspect="1"/>
          </p:cNvPicPr>
          <p:nvPr/>
        </p:nvPicPr>
        <p:blipFill>
          <a:blip r:embed="rId2" cstate="print"/>
          <a:stretch>
            <a:fillRect/>
          </a:stretch>
        </p:blipFill>
        <p:spPr>
          <a:xfrm>
            <a:off x="9336360" y="2852936"/>
            <a:ext cx="2298878" cy="1570682"/>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20181129_095538.jpg"/>
          <p:cNvPicPr>
            <a:picLocks noChangeAspect="1"/>
          </p:cNvPicPr>
          <p:nvPr/>
        </p:nvPicPr>
        <p:blipFill>
          <a:blip r:embed="rId2" cstate="print"/>
          <a:stretch>
            <a:fillRect/>
          </a:stretch>
        </p:blipFill>
        <p:spPr>
          <a:xfrm>
            <a:off x="1143000" y="0"/>
            <a:ext cx="3962400" cy="2971800"/>
          </a:xfrm>
          <a:prstGeom prst="rect">
            <a:avLst/>
          </a:prstGeom>
        </p:spPr>
      </p:pic>
      <p:pic>
        <p:nvPicPr>
          <p:cNvPr id="4" name="Obrázek 3" descr="20191017_111321.jpg"/>
          <p:cNvPicPr>
            <a:picLocks noChangeAspect="1"/>
          </p:cNvPicPr>
          <p:nvPr/>
        </p:nvPicPr>
        <p:blipFill>
          <a:blip r:embed="rId3" cstate="print"/>
          <a:stretch>
            <a:fillRect/>
          </a:stretch>
        </p:blipFill>
        <p:spPr>
          <a:xfrm>
            <a:off x="6096000" y="0"/>
            <a:ext cx="4953000" cy="2786063"/>
          </a:xfrm>
          <a:prstGeom prst="rect">
            <a:avLst/>
          </a:prstGeom>
        </p:spPr>
      </p:pic>
      <p:pic>
        <p:nvPicPr>
          <p:cNvPr id="5" name="Obrázek 4" descr="20191017_101816.jpg"/>
          <p:cNvPicPr>
            <a:picLocks noChangeAspect="1"/>
          </p:cNvPicPr>
          <p:nvPr/>
        </p:nvPicPr>
        <p:blipFill>
          <a:blip r:embed="rId4" cstate="print"/>
          <a:stretch>
            <a:fillRect/>
          </a:stretch>
        </p:blipFill>
        <p:spPr>
          <a:xfrm>
            <a:off x="1143000" y="3045618"/>
            <a:ext cx="4800600" cy="2700338"/>
          </a:xfrm>
          <a:prstGeom prst="rect">
            <a:avLst/>
          </a:prstGeom>
        </p:spPr>
      </p:pic>
      <p:pic>
        <p:nvPicPr>
          <p:cNvPr id="6" name="Obrázek 5" descr="20191017_102751.jpg"/>
          <p:cNvPicPr>
            <a:picLocks noChangeAspect="1"/>
          </p:cNvPicPr>
          <p:nvPr/>
        </p:nvPicPr>
        <p:blipFill>
          <a:blip r:embed="rId5" cstate="print"/>
          <a:stretch>
            <a:fillRect/>
          </a:stretch>
        </p:blipFill>
        <p:spPr>
          <a:xfrm>
            <a:off x="6667500" y="2786063"/>
            <a:ext cx="3810000" cy="2143125"/>
          </a:xfrm>
          <a:prstGeom prst="rect">
            <a:avLst/>
          </a:prstGeom>
        </p:spPr>
      </p:pic>
      <p:pic>
        <p:nvPicPr>
          <p:cNvPr id="7" name="Zástupný symbol pro obsah 9" descr="IMG_0769.JPG"/>
          <p:cNvPicPr>
            <a:picLocks noChangeAspect="1"/>
          </p:cNvPicPr>
          <p:nvPr/>
        </p:nvPicPr>
        <p:blipFill rotWithShape="1">
          <a:blip r:embed="rId6" cstate="print"/>
          <a:srcRect t="15060" r="-3" b="13779"/>
          <a:stretch/>
        </p:blipFill>
        <p:spPr>
          <a:xfrm>
            <a:off x="6667500" y="4929188"/>
            <a:ext cx="3810000" cy="1965794"/>
          </a:xfrm>
          <a:prstGeom prst="rect">
            <a:avLst/>
          </a:prstGeom>
        </p:spPr>
      </p:pic>
      <p:sp>
        <p:nvSpPr>
          <p:cNvPr id="8" name="TextovéPole 7"/>
          <p:cNvSpPr txBox="1"/>
          <p:nvPr/>
        </p:nvSpPr>
        <p:spPr>
          <a:xfrm>
            <a:off x="1066800" y="5796171"/>
            <a:ext cx="3810000" cy="461665"/>
          </a:xfrm>
          <a:prstGeom prst="rect">
            <a:avLst/>
          </a:prstGeom>
          <a:noFill/>
        </p:spPr>
        <p:txBody>
          <a:bodyPr wrap="square" rtlCol="0">
            <a:spAutoFit/>
          </a:bodyPr>
          <a:lstStyle/>
          <a:p>
            <a:r>
              <a:rPr lang="cs-CZ" sz="2400" b="1" dirty="0"/>
              <a:t>Vernéřovice </a:t>
            </a:r>
          </a:p>
        </p:txBody>
      </p:sp>
    </p:spTree>
    <p:extLst>
      <p:ext uri="{BB962C8B-B14F-4D97-AF65-F5344CB8AC3E}">
        <p14:creationId xmlns:p14="http://schemas.microsoft.com/office/powerpoint/2010/main" val="229923030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a:xfrm>
            <a:off x="8682607" y="6239718"/>
            <a:ext cx="2743200" cy="365125"/>
          </a:xfrm>
        </p:spPr>
        <p:txBody>
          <a:bodyPr/>
          <a:lstStyle/>
          <a:p>
            <a:fld id="{4FAB73BC-B049-4115-A692-8D63A059BFB8}" type="slidenum">
              <a:rPr lang="en-US" smtClean="0"/>
              <a:pPr/>
              <a:t>88</a:t>
            </a:fld>
            <a:endParaRPr lang="en-US" dirty="0"/>
          </a:p>
        </p:txBody>
      </p:sp>
      <p:pic>
        <p:nvPicPr>
          <p:cNvPr id="3" name="Obrázek 2" descr="870x489_veau_ventre_a_lair.jpeg"/>
          <p:cNvPicPr>
            <a:picLocks noChangeAspect="1"/>
          </p:cNvPicPr>
          <p:nvPr/>
        </p:nvPicPr>
        <p:blipFill>
          <a:blip r:embed="rId2" cstate="print"/>
          <a:stretch>
            <a:fillRect/>
          </a:stretch>
        </p:blipFill>
        <p:spPr>
          <a:xfrm>
            <a:off x="119336" y="0"/>
            <a:ext cx="6118662" cy="3429000"/>
          </a:xfrm>
          <a:prstGeom prst="rect">
            <a:avLst/>
          </a:prstGeom>
        </p:spPr>
      </p:pic>
      <p:pic>
        <p:nvPicPr>
          <p:cNvPr id="5" name="Obrázek 4" descr="r0_96_1024_672_w1200_h678_fmax.jpg"/>
          <p:cNvPicPr>
            <a:picLocks noChangeAspect="1"/>
          </p:cNvPicPr>
          <p:nvPr/>
        </p:nvPicPr>
        <p:blipFill>
          <a:blip r:embed="rId3" cstate="print"/>
          <a:stretch>
            <a:fillRect/>
          </a:stretch>
        </p:blipFill>
        <p:spPr>
          <a:xfrm>
            <a:off x="119336" y="3415117"/>
            <a:ext cx="6120680" cy="3442883"/>
          </a:xfrm>
          <a:prstGeom prst="rect">
            <a:avLst/>
          </a:prstGeom>
        </p:spPr>
      </p:pic>
      <p:pic>
        <p:nvPicPr>
          <p:cNvPr id="6" name="Obrázek 5" descr="coyote 041.JPG"/>
          <p:cNvPicPr>
            <a:picLocks noChangeAspect="1"/>
          </p:cNvPicPr>
          <p:nvPr/>
        </p:nvPicPr>
        <p:blipFill>
          <a:blip r:embed="rId4" cstate="print"/>
          <a:stretch>
            <a:fillRect/>
          </a:stretch>
        </p:blipFill>
        <p:spPr>
          <a:xfrm>
            <a:off x="6384032" y="0"/>
            <a:ext cx="6079112" cy="3429000"/>
          </a:xfrm>
          <a:prstGeom prst="rect">
            <a:avLst/>
          </a:prstGeom>
        </p:spPr>
      </p:pic>
      <p:pic>
        <p:nvPicPr>
          <p:cNvPr id="7" name="Obrázek 6" descr="Sheep-attack-2.jpg"/>
          <p:cNvPicPr>
            <a:picLocks noChangeAspect="1"/>
          </p:cNvPicPr>
          <p:nvPr/>
        </p:nvPicPr>
        <p:blipFill>
          <a:blip r:embed="rId5" cstate="print"/>
          <a:stretch>
            <a:fillRect/>
          </a:stretch>
        </p:blipFill>
        <p:spPr>
          <a:xfrm>
            <a:off x="9658640" y="3501008"/>
            <a:ext cx="2533360" cy="1656184"/>
          </a:xfrm>
          <a:prstGeom prst="rect">
            <a:avLst/>
          </a:prstGeom>
          <a:noFill/>
          <a:ln>
            <a:noFill/>
          </a:ln>
        </p:spPr>
      </p:pic>
      <p:pic>
        <p:nvPicPr>
          <p:cNvPr id="8" name="Obrázek 7" descr="Sheep.jpg"/>
          <p:cNvPicPr>
            <a:picLocks noChangeAspect="1"/>
          </p:cNvPicPr>
          <p:nvPr/>
        </p:nvPicPr>
        <p:blipFill>
          <a:blip r:embed="rId6" cstate="print"/>
          <a:stretch>
            <a:fillRect/>
          </a:stretch>
        </p:blipFill>
        <p:spPr>
          <a:xfrm>
            <a:off x="6384032" y="3501008"/>
            <a:ext cx="2448272" cy="1628201"/>
          </a:xfrm>
          <a:prstGeom prst="rect">
            <a:avLst/>
          </a:prstGeom>
        </p:spPr>
      </p:pic>
      <p:pic>
        <p:nvPicPr>
          <p:cNvPr id="9" name="Obrázek 8" descr="51591_3.jpg"/>
          <p:cNvPicPr>
            <a:picLocks noChangeAspect="1"/>
          </p:cNvPicPr>
          <p:nvPr/>
        </p:nvPicPr>
        <p:blipFill>
          <a:blip r:embed="rId7" cstate="print"/>
          <a:stretch>
            <a:fillRect/>
          </a:stretch>
        </p:blipFill>
        <p:spPr>
          <a:xfrm>
            <a:off x="6384032" y="5157192"/>
            <a:ext cx="2418589" cy="1584176"/>
          </a:xfrm>
          <a:prstGeom prst="rect">
            <a:avLst/>
          </a:prstGeom>
        </p:spPr>
      </p:pic>
      <p:pic>
        <p:nvPicPr>
          <p:cNvPr id="10" name="Obrázek 9" descr="5412270-3x2-940x627.jpg"/>
          <p:cNvPicPr>
            <a:picLocks noChangeAspect="1"/>
          </p:cNvPicPr>
          <p:nvPr/>
        </p:nvPicPr>
        <p:blipFill>
          <a:blip r:embed="rId8" cstate="print"/>
          <a:stretch>
            <a:fillRect/>
          </a:stretch>
        </p:blipFill>
        <p:spPr>
          <a:xfrm>
            <a:off x="9696400" y="5193382"/>
            <a:ext cx="2495600" cy="1664618"/>
          </a:xfrm>
          <a:prstGeom prst="rect">
            <a:avLst/>
          </a:prstGeom>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4FAB73BC-B049-4115-A692-8D63A059BFB8}" type="slidenum">
              <a:rPr lang="en-US" smtClean="0"/>
              <a:pPr/>
              <a:t>89</a:t>
            </a:fld>
            <a:endParaRPr lang="en-US" dirty="0"/>
          </a:p>
        </p:txBody>
      </p:sp>
      <p:pic>
        <p:nvPicPr>
          <p:cNvPr id="3" name="Obrázek 2" descr="th (3).jpg"/>
          <p:cNvPicPr>
            <a:picLocks noChangeAspect="1"/>
          </p:cNvPicPr>
          <p:nvPr/>
        </p:nvPicPr>
        <p:blipFill>
          <a:blip r:embed="rId2" cstate="print"/>
          <a:stretch>
            <a:fillRect/>
          </a:stretch>
        </p:blipFill>
        <p:spPr>
          <a:xfrm>
            <a:off x="263352" y="188640"/>
            <a:ext cx="4731144" cy="2664296"/>
          </a:xfrm>
          <a:prstGeom prst="rect">
            <a:avLst/>
          </a:prstGeom>
        </p:spPr>
      </p:pic>
      <p:pic>
        <p:nvPicPr>
          <p:cNvPr id="4" name="Obrázek 3" descr="2012-0324-0006.jpg"/>
          <p:cNvPicPr>
            <a:picLocks noChangeAspect="1"/>
          </p:cNvPicPr>
          <p:nvPr/>
        </p:nvPicPr>
        <p:blipFill>
          <a:blip r:embed="rId3" cstate="print"/>
          <a:stretch>
            <a:fillRect/>
          </a:stretch>
        </p:blipFill>
        <p:spPr>
          <a:xfrm>
            <a:off x="5231904" y="476672"/>
            <a:ext cx="6821811" cy="4536504"/>
          </a:xfrm>
          <a:prstGeom prst="rect">
            <a:avLst/>
          </a:prstGeom>
        </p:spPr>
      </p:pic>
      <p:pic>
        <p:nvPicPr>
          <p:cNvPr id="5" name="Obrázek 4" descr="kil.png"/>
          <p:cNvPicPr>
            <a:picLocks noChangeAspect="1"/>
          </p:cNvPicPr>
          <p:nvPr/>
        </p:nvPicPr>
        <p:blipFill>
          <a:blip r:embed="rId4" cstate="print"/>
          <a:stretch>
            <a:fillRect/>
          </a:stretch>
        </p:blipFill>
        <p:spPr>
          <a:xfrm>
            <a:off x="263352" y="3284984"/>
            <a:ext cx="4663813" cy="3323713"/>
          </a:xfrm>
          <a:prstGeom prst="rect">
            <a:avLst/>
          </a:prstGeom>
        </p:spPr>
      </p:pic>
      <p:sp>
        <p:nvSpPr>
          <p:cNvPr id="6" name="TextovéPole 5"/>
          <p:cNvSpPr txBox="1"/>
          <p:nvPr/>
        </p:nvSpPr>
        <p:spPr>
          <a:xfrm>
            <a:off x="5375920" y="5589240"/>
            <a:ext cx="6480720" cy="830997"/>
          </a:xfrm>
          <a:prstGeom prst="rect">
            <a:avLst/>
          </a:prstGeom>
          <a:noFill/>
        </p:spPr>
        <p:txBody>
          <a:bodyPr wrap="square" rtlCol="0">
            <a:spAutoFit/>
          </a:bodyPr>
          <a:lstStyle/>
          <a:p>
            <a:pPr algn="ctr"/>
            <a:r>
              <a:rPr lang="cs-CZ" sz="2400" dirty="0" smtClean="0"/>
              <a:t>Jestli se nezmění současný přístup státu, obrátí se to proti všem vlkům</a:t>
            </a:r>
            <a:endParaRPr lang="cs-CZ" sz="2400"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10162086" y="6519446"/>
            <a:ext cx="2211863" cy="338554"/>
          </a:xfrm>
          <a:prstGeom prst="rect">
            <a:avLst/>
          </a:prstGeom>
          <a:noFill/>
        </p:spPr>
        <p:txBody>
          <a:bodyPr wrap="square" rtlCol="0">
            <a:spAutoFit/>
          </a:bodyPr>
          <a:lstStyle/>
          <a:p>
            <a:r>
              <a:rPr lang="cs-CZ" sz="800" b="1" dirty="0"/>
              <a:t>Autor:</a:t>
            </a:r>
            <a:r>
              <a:rPr lang="cs-CZ" sz="800" dirty="0"/>
              <a:t> Miroslav </a:t>
            </a:r>
            <a:r>
              <a:rPr lang="cs-CZ" sz="800" dirty="0" err="1"/>
              <a:t>Kemel</a:t>
            </a:r>
            <a:r>
              <a:rPr lang="cs-CZ" sz="800" dirty="0"/>
              <a:t> https://kreslenyvtip.cz/ovce?page=1#cartoons</a:t>
            </a:r>
          </a:p>
        </p:txBody>
      </p:sp>
      <p:pic>
        <p:nvPicPr>
          <p:cNvPr id="4" name="Obrázek 3" descr="miroslav_kemel_140.png"/>
          <p:cNvPicPr>
            <a:picLocks noChangeAspect="1"/>
          </p:cNvPicPr>
          <p:nvPr/>
        </p:nvPicPr>
        <p:blipFill>
          <a:blip r:embed="rId2" cstate="print"/>
          <a:stretch>
            <a:fillRect/>
          </a:stretch>
        </p:blipFill>
        <p:spPr>
          <a:xfrm>
            <a:off x="1703512" y="1"/>
            <a:ext cx="9289032" cy="6525343"/>
          </a:xfrm>
          <a:prstGeom prst="rect">
            <a:avLst/>
          </a:prstGeom>
        </p:spPr>
      </p:pic>
    </p:spTree>
    <p:extLst>
      <p:ext uri="{BB962C8B-B14F-4D97-AF65-F5344CB8AC3E}">
        <p14:creationId xmlns:p14="http://schemas.microsoft.com/office/powerpoint/2010/main" val="383198346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Motiv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tiv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1400</TotalTime>
  <Words>2867</Words>
  <Application>Microsoft Office PowerPoint</Application>
  <PresentationFormat>Vlastní</PresentationFormat>
  <Paragraphs>498</Paragraphs>
  <Slides>90</Slides>
  <Notes>10</Notes>
  <HiddenSlides>0</HiddenSlides>
  <MMClips>0</MMClips>
  <ScaleCrop>false</ScaleCrop>
  <HeadingPairs>
    <vt:vector size="4" baseType="variant">
      <vt:variant>
        <vt:lpstr>Motiv</vt:lpstr>
      </vt:variant>
      <vt:variant>
        <vt:i4>1</vt:i4>
      </vt:variant>
      <vt:variant>
        <vt:lpstr>Nadpisy snímků</vt:lpstr>
      </vt:variant>
      <vt:variant>
        <vt:i4>90</vt:i4>
      </vt:variant>
    </vt:vector>
  </HeadingPairs>
  <TitlesOfParts>
    <vt:vector size="91" baseType="lpstr">
      <vt:lpstr>1_Office Theme</vt:lpstr>
      <vt:lpstr>Prezentace aplikace PowerPoint</vt:lpstr>
      <vt:lpstr>Kolik vlků u nás je?</vt:lpstr>
      <vt:lpstr>Prezentace aplikace PowerPoint</vt:lpstr>
      <vt:lpstr>Prezentace aplikace PowerPoint</vt:lpstr>
      <vt:lpstr>Vyplacené náhrady</vt:lpstr>
      <vt:lpstr>Prezentace aplikace PowerPoint</vt:lpstr>
      <vt:lpstr>Další rána pro tradiční „neprůmyslové“ zemědělství</vt:lpstr>
      <vt:lpstr>Prezentace aplikace PowerPoint</vt:lpstr>
      <vt:lpstr>Situace ve Francii</vt:lpstr>
      <vt:lpstr>Prezentace aplikace PowerPoint</vt:lpstr>
      <vt:lpstr>Prezentace aplikace PowerPoint</vt:lpstr>
      <vt:lpstr>Prezentace aplikace PowerPoint</vt:lpstr>
      <vt:lpstr>Prezentace aplikace PowerPoint</vt:lpstr>
      <vt:lpstr>Prezentace aplikace PowerPoint</vt:lpstr>
      <vt:lpstr>Situace v Německu</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Slovinsko</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Ráj na zemi podle představ LCIE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Realita podle stanoviska Copa-Cogeca </vt:lpstr>
      <vt:lpstr>Prezentace aplikace PowerPoint</vt:lpstr>
      <vt:lpstr>Doporučená ochranná opatření</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                                         Příklad z Německa</vt:lpstr>
      <vt:lpstr>Kolik reálně stojí opatření spojená s vlkem ?</vt:lpstr>
      <vt:lpstr>Prezentace aplikace PowerPoint</vt:lpstr>
      <vt:lpstr>Pastevečtí psi</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        Nepřímé důsledky přítomnosti vlků</vt:lpstr>
      <vt:lpstr>Prezentace aplikace PowerPoint</vt:lpstr>
      <vt:lpstr>Někteří odborníci na vlky doporučují na ochranu stáda pořízení osla nebo lamy </vt:lpstr>
      <vt:lpstr>Prezentace aplikace PowerPoint</vt:lpstr>
      <vt:lpstr>Prezentace aplikace PowerPoint</vt:lpstr>
      <vt:lpstr>Prezentace aplikace PowerPoint</vt:lpstr>
      <vt:lpstr>Prezentace aplikace PowerPoint</vt:lpstr>
      <vt:lpstr>Protesty proti vlkům jsou v celé Evropě</vt:lpstr>
      <vt:lpstr>Prezentace aplikace PowerPoint</vt:lpstr>
      <vt:lpstr>Prezentace aplikace PowerPoint</vt:lpstr>
      <vt:lpstr>Prezentace aplikace PowerPoint</vt:lpstr>
      <vt:lpstr>PETICE Za ochranu pastevectví, proti nekontrolovatelnému šíření vlčí populace  </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Bc. Zdeněk Havrlant</dc:creator>
  <cp:lastModifiedBy>Vernerovice</cp:lastModifiedBy>
  <cp:revision>143</cp:revision>
  <dcterms:created xsi:type="dcterms:W3CDTF">2019-11-24T11:01:11Z</dcterms:created>
  <dcterms:modified xsi:type="dcterms:W3CDTF">2020-02-26T20:07:39Z</dcterms:modified>
</cp:coreProperties>
</file>